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6670000" cy="38100000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00"/>
    <a:srgbClr val="FF9900"/>
    <a:srgbClr val="006666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Stile medio 3 - 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/>
    <p:restoredTop sz="94660" autoAdjust="0"/>
  </p:normalViewPr>
  <p:slideViewPr>
    <p:cSldViewPr>
      <p:cViewPr>
        <p:scale>
          <a:sx n="29" d="100"/>
          <a:sy n="29" d="100"/>
        </p:scale>
        <p:origin x="-264" y="390"/>
      </p:cViewPr>
      <p:guideLst>
        <p:guide orient="horz" pos="12000"/>
        <p:guide pos="8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BE7F5AF-F4FD-4456-AB65-88CB623542E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95500" y="744538"/>
            <a:ext cx="26066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F792289-39D5-4C73-9427-8405FBF632A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05327D-914C-4367-8703-07E294B7FC8D}" type="slidenum">
              <a:rPr lang="it-IT"/>
              <a:pPr/>
              <a:t>1</a:t>
            </a:fld>
            <a:endParaRPr lang="it-IT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000250" y="11836400"/>
            <a:ext cx="22669500" cy="81661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000500" y="21590000"/>
            <a:ext cx="18669000" cy="97361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4445C4-702F-4829-8B6A-4433A527F10F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8C4E80-5D9B-4C8D-BDDE-07EC7792586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9002375" y="3386138"/>
            <a:ext cx="5667375" cy="30480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000250" y="3386138"/>
            <a:ext cx="16849725" cy="304800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0F8A7-FA93-4979-96C6-5ABB84B7BF00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C335C5-A56F-4A37-93BC-DFB03C015D50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06613" y="24482425"/>
            <a:ext cx="22669500" cy="75676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106613" y="16148050"/>
            <a:ext cx="22669500" cy="83343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562FA-B553-4E2E-AFAE-0867B02B1B64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000250" y="11006138"/>
            <a:ext cx="11258550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3411200" y="11006138"/>
            <a:ext cx="11258550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274DD-2682-4C97-A8FF-0C8AB1D254CC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3500" y="1525588"/>
            <a:ext cx="24003000" cy="6350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33500" y="8528050"/>
            <a:ext cx="11784013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333500" y="12082463"/>
            <a:ext cx="11784013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3547725" y="8528050"/>
            <a:ext cx="11788775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3547725" y="12082463"/>
            <a:ext cx="11788775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155B0C-C624-46FA-95CE-38D340A9B710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7F7414-1E9B-4700-B32F-6D99735454EC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F44724-2718-4D25-9CB9-C90CEB05A06F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3500" y="1517650"/>
            <a:ext cx="8774113" cy="6454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26700" y="1517650"/>
            <a:ext cx="14909800" cy="32516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33500" y="7972425"/>
            <a:ext cx="8774113" cy="2606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59314D-6EAE-442B-9EA7-66D3A0BDAA0C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27638" y="26670000"/>
            <a:ext cx="16002000" cy="31480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227638" y="3403600"/>
            <a:ext cx="16002000" cy="2286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227638" y="29818013"/>
            <a:ext cx="16002000" cy="44719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AFE752-A9DF-43C3-A20E-75C0AE19891B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00250" y="3386138"/>
            <a:ext cx="22669500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113" tIns="185056" rIns="370113" bIns="1850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0250" y="11006138"/>
            <a:ext cx="22669500" cy="228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113" tIns="185056" rIns="370113" bIns="1850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00250" y="34713863"/>
            <a:ext cx="555625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0113" tIns="185056" rIns="370113" bIns="185056" numCol="1" anchor="t" anchorCtr="0" compatLnSpc="1">
            <a:prstTxWarp prst="textNoShape">
              <a:avLst/>
            </a:prstTxWarp>
          </a:bodyPr>
          <a:lstStyle>
            <a:lvl1pPr>
              <a:defRPr sz="57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12250" y="34713863"/>
            <a:ext cx="844550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0113" tIns="185056" rIns="370113" bIns="185056" numCol="1" anchor="t" anchorCtr="0" compatLnSpc="1">
            <a:prstTxWarp prst="textNoShape">
              <a:avLst/>
            </a:prstTxWarp>
          </a:bodyPr>
          <a:lstStyle>
            <a:lvl1pPr algn="ctr">
              <a:defRPr sz="57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113500" y="34713863"/>
            <a:ext cx="555625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0113" tIns="185056" rIns="370113" bIns="185056" numCol="1" anchor="t" anchorCtr="0" compatLnSpc="1">
            <a:prstTxWarp prst="textNoShape">
              <a:avLst/>
            </a:prstTxWarp>
          </a:bodyPr>
          <a:lstStyle>
            <a:lvl1pPr algn="r">
              <a:defRPr sz="5700"/>
            </a:lvl1pPr>
          </a:lstStyle>
          <a:p>
            <a:fld id="{57CCB58C-3206-41A4-ACAB-992109182697}" type="slidenum">
              <a:rPr lang="en-GB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3700463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00463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Comic Sans MS" pitchFamily="66" charset="0"/>
        </a:defRPr>
      </a:lvl2pPr>
      <a:lvl3pPr algn="ctr" defTabSz="3700463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Comic Sans MS" pitchFamily="66" charset="0"/>
        </a:defRPr>
      </a:lvl3pPr>
      <a:lvl4pPr algn="ctr" defTabSz="3700463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Comic Sans MS" pitchFamily="66" charset="0"/>
        </a:defRPr>
      </a:lvl4pPr>
      <a:lvl5pPr algn="ctr" defTabSz="3700463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Comic Sans MS" pitchFamily="66" charset="0"/>
        </a:defRPr>
      </a:lvl5pPr>
      <a:lvl6pPr marL="457200"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Comic Sans MS" pitchFamily="66" charset="0"/>
        </a:defRPr>
      </a:lvl6pPr>
      <a:lvl7pPr marL="914400"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Comic Sans MS" pitchFamily="66" charset="0"/>
        </a:defRPr>
      </a:lvl7pPr>
      <a:lvl8pPr marL="1371600"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Comic Sans MS" pitchFamily="66" charset="0"/>
        </a:defRPr>
      </a:lvl8pPr>
      <a:lvl9pPr marL="1828800"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Comic Sans MS" pitchFamily="66" charset="0"/>
        </a:defRPr>
      </a:lvl9pPr>
    </p:titleStyle>
    <p:bodyStyle>
      <a:lvl1pPr marL="1387475" indent="-1387475" algn="l" defTabSz="3700463" rtl="0" eaLnBrk="0" fontAlgn="base" hangingPunct="0">
        <a:spcBef>
          <a:spcPct val="20000"/>
        </a:spcBef>
        <a:spcAft>
          <a:spcPct val="0"/>
        </a:spcAft>
        <a:buChar char="•"/>
        <a:defRPr sz="13000">
          <a:solidFill>
            <a:schemeClr val="tx1"/>
          </a:solidFill>
          <a:latin typeface="+mn-lt"/>
          <a:ea typeface="+mn-ea"/>
          <a:cs typeface="+mn-cs"/>
        </a:defRPr>
      </a:lvl1pPr>
      <a:lvl2pPr marL="3006725" indent="-1155700" algn="l" defTabSz="3700463" rtl="0" eaLnBrk="0" fontAlgn="base" hangingPunct="0">
        <a:spcBef>
          <a:spcPct val="20000"/>
        </a:spcBef>
        <a:spcAft>
          <a:spcPct val="0"/>
        </a:spcAft>
        <a:buChar char="–"/>
        <a:defRPr sz="11300">
          <a:solidFill>
            <a:schemeClr val="tx1"/>
          </a:solidFill>
          <a:latin typeface="+mn-lt"/>
        </a:defRPr>
      </a:lvl2pPr>
      <a:lvl3pPr marL="4625975" indent="-925513" algn="l" defTabSz="3700463" rtl="0" eaLnBrk="0" fontAlgn="base" hangingPunct="0">
        <a:spcBef>
          <a:spcPct val="20000"/>
        </a:spcBef>
        <a:spcAft>
          <a:spcPct val="0"/>
        </a:spcAft>
        <a:buChar char="•"/>
        <a:defRPr sz="9700">
          <a:solidFill>
            <a:schemeClr val="tx1"/>
          </a:solidFill>
          <a:latin typeface="+mn-lt"/>
        </a:defRPr>
      </a:lvl3pPr>
      <a:lvl4pPr marL="6477000" indent="-925513" algn="l" defTabSz="3700463" rtl="0" eaLnBrk="0" fontAlgn="base" hangingPunct="0">
        <a:spcBef>
          <a:spcPct val="20000"/>
        </a:spcBef>
        <a:spcAft>
          <a:spcPct val="0"/>
        </a:spcAft>
        <a:buChar char="–"/>
        <a:defRPr sz="8100">
          <a:solidFill>
            <a:schemeClr val="tx1"/>
          </a:solidFill>
          <a:latin typeface="+mn-lt"/>
        </a:defRPr>
      </a:lvl4pPr>
      <a:lvl5pPr marL="8328025" indent="-925513" algn="l" defTabSz="3700463" rtl="0" eaLnBrk="0" fontAlgn="base" hangingPunct="0">
        <a:spcBef>
          <a:spcPct val="20000"/>
        </a:spcBef>
        <a:spcAft>
          <a:spcPct val="0"/>
        </a:spcAft>
        <a:buChar char="»"/>
        <a:defRPr sz="8100">
          <a:solidFill>
            <a:schemeClr val="tx1"/>
          </a:solidFill>
          <a:latin typeface="+mn-lt"/>
        </a:defRPr>
      </a:lvl5pPr>
      <a:lvl6pPr marL="8785225" indent="-925513" algn="l" defTabSz="3700463" rtl="0" fontAlgn="base">
        <a:spcBef>
          <a:spcPct val="20000"/>
        </a:spcBef>
        <a:spcAft>
          <a:spcPct val="0"/>
        </a:spcAft>
        <a:buChar char="»"/>
        <a:defRPr sz="8100">
          <a:solidFill>
            <a:schemeClr val="tx1"/>
          </a:solidFill>
          <a:latin typeface="+mn-lt"/>
        </a:defRPr>
      </a:lvl6pPr>
      <a:lvl7pPr marL="9242425" indent="-925513" algn="l" defTabSz="3700463" rtl="0" fontAlgn="base">
        <a:spcBef>
          <a:spcPct val="20000"/>
        </a:spcBef>
        <a:spcAft>
          <a:spcPct val="0"/>
        </a:spcAft>
        <a:buChar char="»"/>
        <a:defRPr sz="8100">
          <a:solidFill>
            <a:schemeClr val="tx1"/>
          </a:solidFill>
          <a:latin typeface="+mn-lt"/>
        </a:defRPr>
      </a:lvl7pPr>
      <a:lvl8pPr marL="9699625" indent="-925513" algn="l" defTabSz="3700463" rtl="0" fontAlgn="base">
        <a:spcBef>
          <a:spcPct val="20000"/>
        </a:spcBef>
        <a:spcAft>
          <a:spcPct val="0"/>
        </a:spcAft>
        <a:buChar char="»"/>
        <a:defRPr sz="8100">
          <a:solidFill>
            <a:schemeClr val="tx1"/>
          </a:solidFill>
          <a:latin typeface="+mn-lt"/>
        </a:defRPr>
      </a:lvl8pPr>
      <a:lvl9pPr marL="10156825" indent="-925513" algn="l" defTabSz="3700463" rtl="0" fontAlgn="base">
        <a:spcBef>
          <a:spcPct val="20000"/>
        </a:spcBef>
        <a:spcAft>
          <a:spcPct val="0"/>
        </a:spcAft>
        <a:buChar char="»"/>
        <a:defRPr sz="81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371600" y="685800"/>
            <a:ext cx="24410988" cy="591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it-IT" sz="4000">
              <a:solidFill>
                <a:schemeClr val="bg1"/>
              </a:solidFill>
            </a:endParaRPr>
          </a:p>
          <a:p>
            <a:pPr algn="just">
              <a:spcBef>
                <a:spcPct val="50000"/>
              </a:spcBef>
            </a:pPr>
            <a:endParaRPr lang="it-IT" sz="480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endParaRPr lang="it-IT" sz="4800" b="1">
              <a:solidFill>
                <a:schemeClr val="bg1"/>
              </a:solidFill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it-IT" sz="4800" b="1">
              <a:solidFill>
                <a:schemeClr val="bg1"/>
              </a:solidFill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it-IT" sz="6000">
              <a:solidFill>
                <a:schemeClr val="bg1"/>
              </a:solidFill>
            </a:endParaRPr>
          </a:p>
          <a:p>
            <a:pPr algn="just">
              <a:spcBef>
                <a:spcPct val="50000"/>
              </a:spcBef>
            </a:pPr>
            <a:endParaRPr lang="en-GB" b="1">
              <a:latin typeface="Arial" charset="0"/>
            </a:endParaRPr>
          </a:p>
        </p:txBody>
      </p:sp>
      <p:sp>
        <p:nvSpPr>
          <p:cNvPr id="2051" name="Text Box 129"/>
          <p:cNvSpPr txBox="1">
            <a:spLocks noChangeArrowheads="1"/>
          </p:cNvSpPr>
          <p:nvPr/>
        </p:nvSpPr>
        <p:spPr bwMode="auto">
          <a:xfrm>
            <a:off x="13547725" y="19324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2053" name="Rectangle 412"/>
          <p:cNvSpPr>
            <a:spLocks noChangeArrowheads="1"/>
          </p:cNvSpPr>
          <p:nvPr/>
        </p:nvSpPr>
        <p:spPr bwMode="auto">
          <a:xfrm>
            <a:off x="1309688" y="20129500"/>
            <a:ext cx="26670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2054" name="Rectangle 436"/>
          <p:cNvSpPr>
            <a:spLocks noChangeArrowheads="1"/>
          </p:cNvSpPr>
          <p:nvPr/>
        </p:nvSpPr>
        <p:spPr bwMode="auto">
          <a:xfrm>
            <a:off x="11049000" y="17364075"/>
            <a:ext cx="26670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055" name="Rectangle 439"/>
          <p:cNvSpPr>
            <a:spLocks noChangeArrowheads="1"/>
          </p:cNvSpPr>
          <p:nvPr/>
        </p:nvSpPr>
        <p:spPr bwMode="auto">
          <a:xfrm>
            <a:off x="13335000" y="18689638"/>
            <a:ext cx="26670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056" name="Rectangle 442"/>
          <p:cNvSpPr>
            <a:spLocks noChangeArrowheads="1"/>
          </p:cNvSpPr>
          <p:nvPr/>
        </p:nvSpPr>
        <p:spPr bwMode="auto">
          <a:xfrm>
            <a:off x="11872913" y="16906875"/>
            <a:ext cx="26670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057" name="Rectangle 447"/>
          <p:cNvSpPr>
            <a:spLocks noChangeArrowheads="1"/>
          </p:cNvSpPr>
          <p:nvPr/>
        </p:nvSpPr>
        <p:spPr bwMode="auto">
          <a:xfrm>
            <a:off x="11895138" y="18113375"/>
            <a:ext cx="26670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2059" name="Picture 454" descr="marittimo-mariti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06200" y="533400"/>
            <a:ext cx="3333750" cy="1800225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</p:pic>
      <p:pic>
        <p:nvPicPr>
          <p:cNvPr id="2060" name="Picture 455" descr="Stemma_unif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640800" y="914400"/>
            <a:ext cx="2425700" cy="23447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</p:pic>
      <p:sp>
        <p:nvSpPr>
          <p:cNvPr id="2062" name="Rectangle 458"/>
          <p:cNvSpPr>
            <a:spLocks noChangeArrowheads="1"/>
          </p:cNvSpPr>
          <p:nvPr/>
        </p:nvSpPr>
        <p:spPr bwMode="auto">
          <a:xfrm>
            <a:off x="9829800" y="2590800"/>
            <a:ext cx="695483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 dirty="0"/>
              <a:t>VAGAL </a:t>
            </a:r>
          </a:p>
          <a:p>
            <a:pPr algn="ctr"/>
            <a:r>
              <a:rPr lang="it-IT" b="1" dirty="0"/>
              <a:t>Programma di Cooperazione Transfrontaliera</a:t>
            </a:r>
          </a:p>
          <a:p>
            <a:pPr algn="ctr"/>
            <a:r>
              <a:rPr lang="it-IT" b="1" dirty="0"/>
              <a:t>Italia/Francia “Marittimo”</a:t>
            </a:r>
          </a:p>
          <a:p>
            <a:pPr algn="ctr"/>
            <a:r>
              <a:rPr lang="it-IT" b="1" dirty="0"/>
              <a:t>2007-2013</a:t>
            </a:r>
          </a:p>
        </p:txBody>
      </p:sp>
      <p:sp>
        <p:nvSpPr>
          <p:cNvPr id="2063" name="Rectangle 459"/>
          <p:cNvSpPr>
            <a:spLocks noChangeArrowheads="1"/>
          </p:cNvSpPr>
          <p:nvPr/>
        </p:nvSpPr>
        <p:spPr bwMode="auto">
          <a:xfrm>
            <a:off x="18973800" y="3733800"/>
            <a:ext cx="69119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 dirty="0"/>
              <a:t>Università degli Studi di Firenze</a:t>
            </a:r>
          </a:p>
          <a:p>
            <a:pPr algn="ctr"/>
            <a:r>
              <a:rPr lang="it-IT" b="1" i="1" dirty="0"/>
              <a:t>Dipartimento di Scienze delle Produzioni Agro-alimentari e dell’Ambiente (</a:t>
            </a:r>
            <a:r>
              <a:rPr lang="it-IT" b="1" i="1" dirty="0" err="1"/>
              <a:t>DiSPAA</a:t>
            </a:r>
            <a:r>
              <a:rPr lang="it-IT" b="1" dirty="0"/>
              <a:t>)</a:t>
            </a:r>
          </a:p>
        </p:txBody>
      </p:sp>
      <p:sp>
        <p:nvSpPr>
          <p:cNvPr id="2064" name="Rectangle 461"/>
          <p:cNvSpPr>
            <a:spLocks noChangeArrowheads="1"/>
          </p:cNvSpPr>
          <p:nvPr/>
        </p:nvSpPr>
        <p:spPr bwMode="auto">
          <a:xfrm>
            <a:off x="0" y="6476912"/>
            <a:ext cx="26670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5400" b="1" dirty="0">
                <a:solidFill>
                  <a:srgbClr val="FF0000"/>
                </a:solidFill>
                <a:cs typeface="Arial" charset="0"/>
              </a:rPr>
              <a:t>PECORA </a:t>
            </a:r>
            <a:r>
              <a:rPr lang="it-IT" sz="5400" b="1" dirty="0" smtClean="0">
                <a:solidFill>
                  <a:srgbClr val="FF0000"/>
                </a:solidFill>
                <a:cs typeface="Arial" charset="0"/>
              </a:rPr>
              <a:t>dell’AMIATA E DELLE CRETE SENESI: PRODUZIONI</a:t>
            </a:r>
            <a:endParaRPr lang="it-IT" sz="54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065" name="Rectangle 467"/>
          <p:cNvSpPr>
            <a:spLocks noChangeArrowheads="1"/>
          </p:cNvSpPr>
          <p:nvPr/>
        </p:nvSpPr>
        <p:spPr bwMode="auto">
          <a:xfrm>
            <a:off x="11406188" y="17587913"/>
            <a:ext cx="26670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35" name="Picture 8" descr="See full size imag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04854" y="976186"/>
            <a:ext cx="2714644" cy="3992123"/>
          </a:xfrm>
          <a:prstGeom prst="rect">
            <a:avLst/>
          </a:prstGeom>
          <a:noFill/>
        </p:spPr>
      </p:pic>
      <p:graphicFrame>
        <p:nvGraphicFramePr>
          <p:cNvPr id="32" name="Tabella 31"/>
          <p:cNvGraphicFramePr>
            <a:graphicFrameLocks noGrp="1"/>
          </p:cNvGraphicFramePr>
          <p:nvPr/>
        </p:nvGraphicFramePr>
        <p:xfrm>
          <a:off x="2119234" y="17549802"/>
          <a:ext cx="9572692" cy="109586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6346"/>
                <a:gridCol w="4786346"/>
              </a:tblGrid>
              <a:tr h="1121387">
                <a:tc>
                  <a:txBody>
                    <a:bodyPr/>
                    <a:lstStyle/>
                    <a:p>
                      <a:endParaRPr lang="it-IT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 e DEVIAZIONE</a:t>
                      </a:r>
                      <a:r>
                        <a:rPr lang="it-IT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  <a:endParaRPr lang="it-IT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r>
                        <a:rPr lang="it-IT" sz="3200" dirty="0" smtClean="0"/>
                        <a:t>QUANTITA’ GIORNALIERA</a:t>
                      </a:r>
                      <a:r>
                        <a:rPr lang="it-IT" sz="3200" baseline="0" dirty="0" smtClean="0"/>
                        <a:t> </a:t>
                      </a:r>
                      <a:r>
                        <a:rPr lang="it-IT" sz="3200" dirty="0" smtClean="0"/>
                        <a:t>PRODOTTA (cl.)</a:t>
                      </a:r>
                      <a:endParaRPr lang="it-IT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708,8±345,0</a:t>
                      </a: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GRASSO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4,4±2,2</a:t>
                      </a: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PROTEINE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4,8±0,6</a:t>
                      </a: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LATTOSIO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4,8±0,3</a:t>
                      </a: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RESIDUO SECCO MAGRO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10,5±0,5</a:t>
                      </a: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CASEINA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3,8±0,5</a:t>
                      </a: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UREA (mg/dl)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18,4±10,2</a:t>
                      </a: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CONGELAMENTO (°C)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- 0,5±0,01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CasellaDiTesto 33"/>
          <p:cNvSpPr txBox="1"/>
          <p:nvPr/>
        </p:nvSpPr>
        <p:spPr>
          <a:xfrm>
            <a:off x="2119234" y="16835422"/>
            <a:ext cx="102675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PRODUZIONE E CARATTERISTICHE DEL </a:t>
            </a:r>
            <a:r>
              <a:rPr lang="it-IT" sz="3200" b="1" dirty="0" smtClean="0"/>
              <a:t>LATTE </a:t>
            </a:r>
            <a:endParaRPr lang="it-IT" sz="3200" b="1" dirty="0"/>
          </a:p>
        </p:txBody>
      </p:sp>
      <p:graphicFrame>
        <p:nvGraphicFramePr>
          <p:cNvPr id="19" name="Tabella 18"/>
          <p:cNvGraphicFramePr>
            <a:graphicFrameLocks noGrp="1"/>
          </p:cNvGraphicFramePr>
          <p:nvPr/>
        </p:nvGraphicFramePr>
        <p:xfrm>
          <a:off x="14335132" y="10620316"/>
          <a:ext cx="9642060" cy="98372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21030"/>
                <a:gridCol w="4821030"/>
              </a:tblGrid>
              <a:tr h="1121387">
                <a:tc>
                  <a:txBody>
                    <a:bodyPr/>
                    <a:lstStyle/>
                    <a:p>
                      <a:endParaRPr lang="it-IT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 e DEVIAZIONE</a:t>
                      </a:r>
                      <a:r>
                        <a:rPr lang="it-IT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3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  <a:endParaRPr lang="it-IT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r>
                        <a:rPr lang="it-IT" sz="3200" dirty="0" smtClean="0"/>
                        <a:t>PESO</a:t>
                      </a:r>
                      <a:r>
                        <a:rPr lang="it-IT" sz="3200" baseline="0" dirty="0" smtClean="0"/>
                        <a:t> VIVO (kg)</a:t>
                      </a:r>
                      <a:endParaRPr lang="it-IT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18,440±3,460</a:t>
                      </a:r>
                      <a:endParaRPr lang="it-IT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PESO DELLA CARCASSA </a:t>
                      </a:r>
                      <a:r>
                        <a:rPr lang="it-IT" sz="3200" baseline="0" dirty="0" smtClean="0"/>
                        <a:t>(kg)</a:t>
                      </a:r>
                      <a:endParaRPr lang="it-IT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8,570±1,800</a:t>
                      </a:r>
                      <a:endParaRPr lang="it-IT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PESO DELLA CARCASSA DOPO 24 h </a:t>
                      </a:r>
                      <a:r>
                        <a:rPr lang="it-IT" sz="3200" baseline="0" dirty="0" smtClean="0"/>
                        <a:t>(kg)</a:t>
                      </a:r>
                      <a:endParaRPr lang="it-IT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8,150±1,770</a:t>
                      </a:r>
                      <a:endParaRPr lang="it-IT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RESA LORDA</a:t>
                      </a:r>
                      <a:r>
                        <a:rPr lang="it-IT" sz="3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(%)</a:t>
                      </a:r>
                      <a:endParaRPr lang="it-IT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50,5</a:t>
                      </a:r>
                      <a:endParaRPr lang="it-IT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CALO </a:t>
                      </a:r>
                      <a:r>
                        <a:rPr lang="it-IT" sz="3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COTTURA (%)</a:t>
                      </a:r>
                      <a:endParaRPr lang="it-IT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26,4±11,7</a:t>
                      </a:r>
                      <a:endParaRPr lang="it-IT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DRIP LOSS (%)</a:t>
                      </a:r>
                      <a:endParaRPr lang="it-IT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1,4±0,7</a:t>
                      </a:r>
                      <a:endParaRPr lang="it-IT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VALUTAZIONE</a:t>
                      </a:r>
                      <a:r>
                        <a:rPr lang="it-IT" sz="3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DELLA CARCASSA</a:t>
                      </a:r>
                      <a:endParaRPr lang="it-IT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AGNELLO LEGGERO CLASSE A</a:t>
                      </a:r>
                      <a:endParaRPr lang="it-IT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CasellaDiTesto 19"/>
          <p:cNvSpPr txBox="1"/>
          <p:nvPr/>
        </p:nvSpPr>
        <p:spPr>
          <a:xfrm>
            <a:off x="14335132" y="8977242"/>
            <a:ext cx="99298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CARATTERISTICHE E PROPRIETA’ DELLE </a:t>
            </a:r>
            <a:r>
              <a:rPr lang="it-IT" sz="3200" b="1" dirty="0" smtClean="0"/>
              <a:t>CARNI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AGNELLO (86 </a:t>
            </a:r>
            <a:r>
              <a:rPr lang="it-IT" sz="3200" b="1" dirty="0" smtClean="0"/>
              <a:t>GIORNI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ETA’ </a:t>
            </a:r>
            <a:r>
              <a:rPr lang="it-IT" sz="3200" b="1" dirty="0" smtClean="0"/>
              <a:t>MEDIA)</a:t>
            </a:r>
            <a:endParaRPr lang="it-IT" sz="3200" b="1" dirty="0" smtClean="0"/>
          </a:p>
        </p:txBody>
      </p:sp>
      <p:graphicFrame>
        <p:nvGraphicFramePr>
          <p:cNvPr id="21" name="Tabella 20"/>
          <p:cNvGraphicFramePr>
            <a:graphicFrameLocks noGrp="1"/>
          </p:cNvGraphicFramePr>
          <p:nvPr/>
        </p:nvGraphicFramePr>
        <p:xfrm>
          <a:off x="14478008" y="22407586"/>
          <a:ext cx="9572692" cy="60400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86346"/>
                <a:gridCol w="4786346"/>
              </a:tblGrid>
              <a:tr h="1121387">
                <a:tc>
                  <a:txBody>
                    <a:bodyPr/>
                    <a:lstStyle/>
                    <a:p>
                      <a:endParaRPr lang="it-IT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 e DEVIAZIONE </a:t>
                      </a:r>
                      <a:r>
                        <a:rPr lang="it-IT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  <a:endParaRPr lang="it-IT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PESO LANA (g)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2329,16±395,06</a:t>
                      </a:r>
                      <a:endParaRPr lang="it-IT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/>
                </a:tc>
              </a:tr>
              <a:tr h="112138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LANA STESA (cm)</a:t>
                      </a:r>
                      <a:endParaRPr lang="it-IT" sz="3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11,13±2,58</a:t>
                      </a: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LANA ARRICCIATA (cm)</a:t>
                      </a: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5,88±1,46</a:t>
                      </a:r>
                    </a:p>
                  </a:txBody>
                  <a:tcPr/>
                </a:tc>
              </a:tr>
              <a:tr h="11213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LUNGHEZZA  DEL BIOCCOLO (cm)</a:t>
                      </a: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8,75±1,03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CasellaDiTesto 21"/>
          <p:cNvSpPr txBox="1"/>
          <p:nvPr/>
        </p:nvSpPr>
        <p:spPr>
          <a:xfrm>
            <a:off x="14478008" y="21693206"/>
            <a:ext cx="10501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PRODUZIONE </a:t>
            </a:r>
            <a:r>
              <a:rPr lang="it-IT" sz="3200" b="1" dirty="0" smtClean="0"/>
              <a:t>E </a:t>
            </a:r>
            <a:r>
              <a:rPr lang="it-IT" sz="3200" b="1" dirty="0" smtClean="0"/>
              <a:t>CARATTERISTICHE DELLA LANA</a:t>
            </a:r>
            <a:endParaRPr lang="it-IT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90672" y="9048680"/>
            <a:ext cx="11144328" cy="685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77018" y="29661488"/>
            <a:ext cx="11501518" cy="7148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ruttura predefinit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2685</TotalTime>
  <Words>177</Words>
  <Application>Microsoft PowerPoint</Application>
  <PresentationFormat>Personalizzato</PresentationFormat>
  <Paragraphs>56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Struttura predefinita</vt:lpstr>
      <vt:lpstr>Diapositiva 1</vt:lpstr>
    </vt:vector>
  </TitlesOfParts>
  <Company>USF DIP SCIENZE ZOOTECNICHE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USF DIP SCIENZE ZOOTECNICHE</dc:creator>
  <cp:lastModifiedBy>utente</cp:lastModifiedBy>
  <cp:revision>167</cp:revision>
  <dcterms:created xsi:type="dcterms:W3CDTF">2003-05-30T11:59:02Z</dcterms:created>
  <dcterms:modified xsi:type="dcterms:W3CDTF">2012-06-01T09:29:12Z</dcterms:modified>
</cp:coreProperties>
</file>