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6670000" cy="38100000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9900"/>
    <a:srgbClr val="003300"/>
    <a:srgbClr val="006666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15620"/>
    <p:restoredTop sz="94660" autoAdjust="0"/>
  </p:normalViewPr>
  <p:slideViewPr>
    <p:cSldViewPr>
      <p:cViewPr>
        <p:scale>
          <a:sx n="28" d="100"/>
          <a:sy n="28" d="100"/>
        </p:scale>
        <p:origin x="-348" y="-78"/>
      </p:cViewPr>
      <p:guideLst>
        <p:guide orient="horz" pos="12000"/>
        <p:guide pos="8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23DC7A6-148A-4686-9A05-986D1BBABA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5500" y="744538"/>
            <a:ext cx="260667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445E7FE-11DB-437E-B439-27FA071C65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DA9B18-29CB-4A1F-9F84-23C5F7833131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000250" y="11836400"/>
            <a:ext cx="22669500" cy="81661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000500" y="21590000"/>
            <a:ext cx="18669000" cy="973613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B61DF-838C-4F7B-A7F6-1C42D685C631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37CE3-1316-4D06-9BCA-9B364F0BF32C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19002375" y="3386138"/>
            <a:ext cx="5667375" cy="30480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000250" y="3386138"/>
            <a:ext cx="16849725" cy="30480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25CE9F-6282-4353-A91E-AE5CA2568BE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087AA5-EE58-483E-B46F-F18CEA6C8700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06613" y="24482425"/>
            <a:ext cx="22669500" cy="75676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106613" y="16148050"/>
            <a:ext cx="22669500" cy="83343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2BA5F-A0D0-4C69-9B0A-96454EDD31BA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000250" y="11006138"/>
            <a:ext cx="11258550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411200" y="11006138"/>
            <a:ext cx="11258550" cy="22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95779-3AD0-4BB9-8721-6208D8A6480E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3500" y="1525588"/>
            <a:ext cx="24003000" cy="6350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33500" y="8528050"/>
            <a:ext cx="11784013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333500" y="12082463"/>
            <a:ext cx="11784013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3547725" y="8528050"/>
            <a:ext cx="11788775" cy="355441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3547725" y="12082463"/>
            <a:ext cx="11788775" cy="219519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A070A-5E1C-42A4-890A-AAFC806FDC3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28D9B-ADF6-4E27-8B74-3C77E1C47A0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00FF1-F6AE-4CB7-A857-6D0F93D008E2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33500" y="1517650"/>
            <a:ext cx="8774113" cy="6454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26700" y="1517650"/>
            <a:ext cx="14909800" cy="32516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33500" y="7972425"/>
            <a:ext cx="8774113" cy="260619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3F4D5-8DDA-4B72-B799-FB25C73A965D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27638" y="26670000"/>
            <a:ext cx="16002000" cy="31480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227638" y="3403600"/>
            <a:ext cx="16002000" cy="22860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227638" y="29818013"/>
            <a:ext cx="16002000" cy="44719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BD0F1-2A09-4FC9-8E2D-0557C143A997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00250" y="3386138"/>
            <a:ext cx="22669500" cy="635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113" tIns="185056" rIns="370113" bIns="1850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0" y="11006138"/>
            <a:ext cx="226695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Fare clic per modificare gli stili del testo dello schema</a:t>
            </a:r>
          </a:p>
          <a:p>
            <a:pPr lvl="1"/>
            <a:r>
              <a:rPr lang="en-GB" smtClean="0"/>
              <a:t>Secondo livello</a:t>
            </a:r>
          </a:p>
          <a:p>
            <a:pPr lvl="2"/>
            <a:r>
              <a:rPr lang="en-GB" smtClean="0"/>
              <a:t>Terzo livello</a:t>
            </a:r>
          </a:p>
          <a:p>
            <a:pPr lvl="3"/>
            <a:r>
              <a:rPr lang="en-GB" smtClean="0"/>
              <a:t>Quarto livello</a:t>
            </a:r>
          </a:p>
          <a:p>
            <a:pPr lvl="4"/>
            <a:r>
              <a:rPr lang="en-GB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00250" y="34713863"/>
            <a:ext cx="55562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>
            <a:lvl1pPr>
              <a:defRPr sz="57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112250" y="34713863"/>
            <a:ext cx="84455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>
            <a:lvl1pPr algn="ctr">
              <a:defRPr sz="57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113500" y="34713863"/>
            <a:ext cx="555625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70113" tIns="185056" rIns="370113" bIns="185056" numCol="1" anchor="t" anchorCtr="0" compatLnSpc="1">
            <a:prstTxWarp prst="textNoShape">
              <a:avLst/>
            </a:prstTxWarp>
          </a:bodyPr>
          <a:lstStyle>
            <a:lvl1pPr algn="r">
              <a:defRPr sz="5700"/>
            </a:lvl1pPr>
          </a:lstStyle>
          <a:p>
            <a:pPr>
              <a:defRPr/>
            </a:pPr>
            <a:fld id="{6B44D6BA-0F8F-467B-ABBC-FFC1A7E73DA5}" type="slidenum">
              <a:rPr lang="en-GB"/>
              <a:pPr>
                <a:defRPr/>
              </a:pPr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2pPr>
      <a:lvl3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3pPr>
      <a:lvl4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4pPr>
      <a:lvl5pPr algn="ctr" defTabSz="3700463" rtl="0" eaLnBrk="0" fontAlgn="base" hangingPunct="0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5pPr>
      <a:lvl6pPr marL="4572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6pPr>
      <a:lvl7pPr marL="9144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7pPr>
      <a:lvl8pPr marL="13716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8pPr>
      <a:lvl9pPr marL="1828800" algn="ctr" defTabSz="3700463" rtl="0" fontAlgn="base">
        <a:spcBef>
          <a:spcPct val="0"/>
        </a:spcBef>
        <a:spcAft>
          <a:spcPct val="0"/>
        </a:spcAft>
        <a:defRPr sz="17800">
          <a:solidFill>
            <a:schemeClr val="tx2"/>
          </a:solidFill>
          <a:latin typeface="Comic Sans MS" pitchFamily="66" charset="0"/>
        </a:defRPr>
      </a:lvl9pPr>
    </p:titleStyle>
    <p:bodyStyle>
      <a:lvl1pPr marL="1387475" indent="-1387475" algn="l" defTabSz="3700463" rtl="0" eaLnBrk="0" fontAlgn="base" hangingPunct="0">
        <a:spcBef>
          <a:spcPct val="20000"/>
        </a:spcBef>
        <a:spcAft>
          <a:spcPct val="0"/>
        </a:spcAft>
        <a:buChar char="•"/>
        <a:defRPr sz="13000">
          <a:solidFill>
            <a:schemeClr val="tx1"/>
          </a:solidFill>
          <a:latin typeface="+mn-lt"/>
          <a:ea typeface="+mn-ea"/>
          <a:cs typeface="+mn-cs"/>
        </a:defRPr>
      </a:lvl1pPr>
      <a:lvl2pPr marL="3006725" indent="-1155700" algn="l" defTabSz="3700463" rtl="0" eaLnBrk="0" fontAlgn="base" hangingPunct="0">
        <a:spcBef>
          <a:spcPct val="20000"/>
        </a:spcBef>
        <a:spcAft>
          <a:spcPct val="0"/>
        </a:spcAft>
        <a:buChar char="–"/>
        <a:defRPr sz="11300">
          <a:solidFill>
            <a:schemeClr val="tx1"/>
          </a:solidFill>
          <a:latin typeface="+mn-lt"/>
        </a:defRPr>
      </a:lvl2pPr>
      <a:lvl3pPr marL="4625975" indent="-925513" algn="l" defTabSz="3700463" rtl="0" eaLnBrk="0" fontAlgn="base" hangingPunct="0">
        <a:spcBef>
          <a:spcPct val="20000"/>
        </a:spcBef>
        <a:spcAft>
          <a:spcPct val="0"/>
        </a:spcAft>
        <a:buChar char="•"/>
        <a:defRPr sz="9700">
          <a:solidFill>
            <a:schemeClr val="tx1"/>
          </a:solidFill>
          <a:latin typeface="+mn-lt"/>
        </a:defRPr>
      </a:lvl3pPr>
      <a:lvl4pPr marL="6477000" indent="-925513" algn="l" defTabSz="3700463" rtl="0" eaLnBrk="0" fontAlgn="base" hangingPunct="0">
        <a:spcBef>
          <a:spcPct val="20000"/>
        </a:spcBef>
        <a:spcAft>
          <a:spcPct val="0"/>
        </a:spcAft>
        <a:buChar char="–"/>
        <a:defRPr sz="8100">
          <a:solidFill>
            <a:schemeClr val="tx1"/>
          </a:solidFill>
          <a:latin typeface="+mn-lt"/>
        </a:defRPr>
      </a:lvl4pPr>
      <a:lvl5pPr marL="8328025" indent="-925513" algn="l" defTabSz="3700463" rtl="0" eaLnBrk="0" fontAlgn="base" hangingPunct="0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5pPr>
      <a:lvl6pPr marL="87852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6pPr>
      <a:lvl7pPr marL="92424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7pPr>
      <a:lvl8pPr marL="96996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8pPr>
      <a:lvl9pPr marL="10156825" indent="-925513" algn="l" defTabSz="3700463" rtl="0" fontAlgn="base">
        <a:spcBef>
          <a:spcPct val="20000"/>
        </a:spcBef>
        <a:spcAft>
          <a:spcPct val="0"/>
        </a:spcAft>
        <a:buChar char="»"/>
        <a:defRPr sz="81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381125" y="5440363"/>
            <a:ext cx="2441098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6000" b="1" dirty="0">
                <a:solidFill>
                  <a:srgbClr val="CC0000"/>
                </a:solidFill>
                <a:cs typeface="Times New Roman" pitchFamily="18" charset="0"/>
              </a:rPr>
              <a:t>PECORA </a:t>
            </a:r>
            <a:r>
              <a:rPr lang="it-IT" sz="6000" b="1" dirty="0" smtClean="0">
                <a:solidFill>
                  <a:srgbClr val="CC0000"/>
                </a:solidFill>
                <a:cs typeface="Times New Roman" pitchFamily="18" charset="0"/>
              </a:rPr>
              <a:t>dell’AMIATA e delle CRETE SENESI: MORFOLOGIA</a:t>
            </a:r>
            <a:endParaRPr lang="it-IT" sz="6000" b="1" dirty="0">
              <a:solidFill>
                <a:srgbClr val="CC0000"/>
              </a:solidFill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en-GB" b="1" dirty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7169150"/>
            <a:ext cx="26670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tabLst>
                <a:tab pos="6221413" algn="l"/>
              </a:tabLst>
            </a:pPr>
            <a:endParaRPr lang="en-GB" sz="6000" b="1">
              <a:solidFill>
                <a:schemeClr val="bg1"/>
              </a:solidFill>
              <a:cs typeface="Times New Roman" pitchFamily="18" charset="0"/>
            </a:endParaRPr>
          </a:p>
          <a:p>
            <a:pPr eaLnBrk="0" hangingPunct="0">
              <a:tabLst>
                <a:tab pos="6221413" algn="l"/>
              </a:tabLst>
            </a:pPr>
            <a:endParaRPr lang="en-GB" sz="6000">
              <a:solidFill>
                <a:schemeClr val="bg1"/>
              </a:solidFill>
            </a:endParaRPr>
          </a:p>
        </p:txBody>
      </p:sp>
      <p:sp>
        <p:nvSpPr>
          <p:cNvPr id="15366" name="Text Box 129"/>
          <p:cNvSpPr txBox="1">
            <a:spLocks noChangeArrowheads="1"/>
          </p:cNvSpPr>
          <p:nvPr/>
        </p:nvSpPr>
        <p:spPr bwMode="auto">
          <a:xfrm>
            <a:off x="13547725" y="19324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/>
          </a:p>
        </p:txBody>
      </p:sp>
      <p:sp>
        <p:nvSpPr>
          <p:cNvPr id="15368" name="Text Box 408"/>
          <p:cNvSpPr txBox="1">
            <a:spLocks noChangeArrowheads="1"/>
          </p:cNvSpPr>
          <p:nvPr/>
        </p:nvSpPr>
        <p:spPr bwMode="auto">
          <a:xfrm>
            <a:off x="1690606" y="33694790"/>
            <a:ext cx="2300303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it-IT" b="1" dirty="0" smtClean="0">
                <a:cs typeface="Times New Roman" pitchFamily="18" charset="0"/>
              </a:rPr>
              <a:t>Bibliografia</a:t>
            </a:r>
            <a:r>
              <a:rPr lang="it-IT" b="1" smtClean="0">
                <a:cs typeface="Times New Roman" pitchFamily="18" charset="0"/>
              </a:rPr>
              <a:t>: </a:t>
            </a:r>
            <a:r>
              <a:rPr lang="it-IT" b="1" smtClean="0"/>
              <a:t>DE </a:t>
            </a:r>
            <a:r>
              <a:rPr lang="it-IT" b="1" dirty="0" smtClean="0"/>
              <a:t>RUGGIERO G., </a:t>
            </a:r>
            <a:r>
              <a:rPr lang="it-IT" dirty="0" smtClean="0"/>
              <a:t>2008-2009. Il recupero dei tipi genetici autoctoni a rischio di estinzione. Analisi di un esempio concreto: la pecora dell’</a:t>
            </a:r>
            <a:r>
              <a:rPr lang="it-IT" dirty="0" err="1" smtClean="0"/>
              <a:t>Amiata</a:t>
            </a:r>
            <a:r>
              <a:rPr lang="it-IT" dirty="0" smtClean="0"/>
              <a:t> e delle Crete Senesi. </a:t>
            </a:r>
            <a:r>
              <a:rPr lang="it-IT" dirty="0" smtClean="0"/>
              <a:t>Tesi </a:t>
            </a:r>
            <a:r>
              <a:rPr lang="it-IT" dirty="0" smtClean="0"/>
              <a:t>di laurea in Scienze Agrarie Tropicali e Subtropicali. </a:t>
            </a:r>
            <a:r>
              <a:rPr lang="it-IT" dirty="0" err="1" smtClean="0"/>
              <a:t>G</a:t>
            </a:r>
            <a:r>
              <a:rPr lang="it-IT" b="1" cap="all" dirty="0" err="1" smtClean="0"/>
              <a:t>iorgetti</a:t>
            </a:r>
            <a:r>
              <a:rPr lang="it-IT" b="1" cap="all" dirty="0" smtClean="0"/>
              <a:t> A.</a:t>
            </a:r>
            <a:r>
              <a:rPr lang="it-IT" cap="all" dirty="0" smtClean="0"/>
              <a:t>, Gallai S., Ciani F., </a:t>
            </a:r>
            <a:r>
              <a:rPr lang="it-IT" cap="all" dirty="0" err="1" smtClean="0"/>
              <a:t>Sargentini</a:t>
            </a:r>
            <a:r>
              <a:rPr lang="it-IT" cap="all" dirty="0" smtClean="0"/>
              <a:t> C., </a:t>
            </a:r>
            <a:r>
              <a:rPr lang="it-IT" cap="all" dirty="0" err="1" smtClean="0"/>
              <a:t>Lorenzini</a:t>
            </a:r>
            <a:r>
              <a:rPr lang="it-IT" cap="all" dirty="0" smtClean="0"/>
              <a:t> G., </a:t>
            </a:r>
            <a:r>
              <a:rPr lang="it-IT" cap="all" dirty="0" err="1" smtClean="0"/>
              <a:t>Tocci</a:t>
            </a:r>
            <a:r>
              <a:rPr lang="it-IT" cap="all" dirty="0" smtClean="0"/>
              <a:t> R, </a:t>
            </a:r>
            <a:r>
              <a:rPr lang="it-IT" cap="all" dirty="0" err="1" smtClean="0"/>
              <a:t>Diodato</a:t>
            </a:r>
            <a:r>
              <a:rPr lang="it-IT" cap="all" dirty="0" smtClean="0"/>
              <a:t> F. (2008). </a:t>
            </a:r>
            <a:r>
              <a:rPr lang="it-IT" dirty="0" smtClean="0"/>
              <a:t>Una razza antica da salvare: la pecora dell’</a:t>
            </a:r>
            <a:r>
              <a:rPr lang="it-IT" dirty="0" err="1" smtClean="0"/>
              <a:t>Amiata</a:t>
            </a:r>
            <a:r>
              <a:rPr lang="it-IT" dirty="0" smtClean="0"/>
              <a:t> e delle Crete senesi. CRA-CAT Unità di ricerca per le colture alternative al tabacco. Progetto </a:t>
            </a:r>
            <a:r>
              <a:rPr lang="it-IT" dirty="0" err="1" smtClean="0"/>
              <a:t>Co.al.ta</a:t>
            </a:r>
            <a:r>
              <a:rPr lang="it-IT" dirty="0" smtClean="0"/>
              <a:t> II, Sintesi e risultati. pp. 167-168. </a:t>
            </a:r>
            <a:r>
              <a:rPr lang="it-IT" b="1" cap="all" dirty="0" err="1" smtClean="0"/>
              <a:t>Sargentini</a:t>
            </a:r>
            <a:r>
              <a:rPr lang="it-IT" b="1" cap="all" dirty="0" smtClean="0"/>
              <a:t> C.,</a:t>
            </a:r>
            <a:r>
              <a:rPr lang="it-IT" cap="all" dirty="0" smtClean="0"/>
              <a:t> </a:t>
            </a:r>
            <a:r>
              <a:rPr lang="it-IT" cap="all" dirty="0" err="1" smtClean="0"/>
              <a:t>Matassino</a:t>
            </a:r>
            <a:r>
              <a:rPr lang="it-IT" cap="all" dirty="0" smtClean="0"/>
              <a:t> D., Ciani F., </a:t>
            </a:r>
            <a:r>
              <a:rPr lang="it-IT" cap="all" dirty="0" err="1" smtClean="0"/>
              <a:t>Giogetti</a:t>
            </a:r>
            <a:r>
              <a:rPr lang="it-IT" cap="all" dirty="0" smtClean="0"/>
              <a:t> A., Gallai S., </a:t>
            </a:r>
            <a:r>
              <a:rPr lang="it-IT" cap="all" dirty="0" err="1" smtClean="0"/>
              <a:t>Tocci</a:t>
            </a:r>
            <a:r>
              <a:rPr lang="it-IT" cap="all" dirty="0" smtClean="0"/>
              <a:t> R., </a:t>
            </a:r>
            <a:r>
              <a:rPr lang="it-IT" cap="all" dirty="0" err="1" smtClean="0"/>
              <a:t>Lorenzini</a:t>
            </a:r>
            <a:r>
              <a:rPr lang="it-IT" cap="all" dirty="0" smtClean="0"/>
              <a:t> G., </a:t>
            </a:r>
            <a:r>
              <a:rPr lang="it-IT" cap="all" dirty="0" err="1" smtClean="0"/>
              <a:t>Diodato</a:t>
            </a:r>
            <a:r>
              <a:rPr lang="it-IT" cap="all" dirty="0" smtClean="0"/>
              <a:t> F., Martini A. </a:t>
            </a:r>
            <a:r>
              <a:rPr lang="it-IT" dirty="0" smtClean="0"/>
              <a:t>Caratterizzazione morfologica e produttiva di una razza ovina toscana a rischio estinzione: la “Pecora delle Crete senesi e dell’</a:t>
            </a:r>
            <a:r>
              <a:rPr lang="it-IT" dirty="0" err="1" smtClean="0"/>
              <a:t>Amiata</a:t>
            </a:r>
            <a:r>
              <a:rPr lang="it-IT" dirty="0" smtClean="0"/>
              <a:t>”. 3° Simposio della Rete Mediterranea per l’Allevamento – </a:t>
            </a:r>
            <a:r>
              <a:rPr lang="it-IT" dirty="0" err="1" smtClean="0"/>
              <a:t>R.M.E.</a:t>
            </a:r>
            <a:r>
              <a:rPr lang="it-IT" dirty="0" smtClean="0"/>
              <a:t> Bari. FEDERAZIONE ITALIANA DEI CONSORZI AGRARI, 1961. Gli allevamenti italiani. Ovini. Ed. REDA, Roma. </a:t>
            </a:r>
          </a:p>
          <a:p>
            <a:endParaRPr lang="it-IT" b="1" dirty="0" smtClean="0"/>
          </a:p>
          <a:p>
            <a:pPr algn="just"/>
            <a:endParaRPr lang="it-IT" dirty="0"/>
          </a:p>
        </p:txBody>
      </p:sp>
      <p:sp>
        <p:nvSpPr>
          <p:cNvPr id="15370" name="Rectangle 412"/>
          <p:cNvSpPr>
            <a:spLocks noChangeArrowheads="1"/>
          </p:cNvSpPr>
          <p:nvPr/>
        </p:nvSpPr>
        <p:spPr bwMode="auto">
          <a:xfrm>
            <a:off x="1309688" y="20129500"/>
            <a:ext cx="26670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it-IT"/>
          </a:p>
        </p:txBody>
      </p:sp>
      <p:pic>
        <p:nvPicPr>
          <p:cNvPr id="15372" name="Picture 427" descr="marittimo-mariti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814050" y="544513"/>
            <a:ext cx="3333750" cy="1800225"/>
          </a:xfrm>
          <a:prstGeom prst="rect">
            <a:avLst/>
          </a:prstGeom>
          <a:noFill/>
          <a:ln w="9525">
            <a:solidFill>
              <a:srgbClr val="000066"/>
            </a:solidFill>
            <a:miter lim="800000"/>
            <a:headEnd/>
            <a:tailEnd/>
          </a:ln>
        </p:spPr>
      </p:pic>
      <p:pic>
        <p:nvPicPr>
          <p:cNvPr id="15373" name="Picture 428" descr="Stemma_unif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72525" y="831850"/>
            <a:ext cx="2425700" cy="2344738"/>
          </a:xfrm>
          <a:prstGeom prst="rect">
            <a:avLst/>
          </a:prstGeom>
          <a:noFill/>
          <a:ln w="9525">
            <a:solidFill>
              <a:srgbClr val="003300"/>
            </a:solidFill>
            <a:miter lim="800000"/>
            <a:headEnd/>
            <a:tailEnd/>
          </a:ln>
        </p:spPr>
      </p:pic>
      <p:sp>
        <p:nvSpPr>
          <p:cNvPr id="15375" name="Rectangle 430"/>
          <p:cNvSpPr>
            <a:spLocks noChangeArrowheads="1"/>
          </p:cNvSpPr>
          <p:nvPr/>
        </p:nvSpPr>
        <p:spPr bwMode="auto">
          <a:xfrm>
            <a:off x="9158288" y="2560638"/>
            <a:ext cx="6954837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/>
              <a:t>VAGAL </a:t>
            </a:r>
          </a:p>
          <a:p>
            <a:pPr algn="ctr"/>
            <a:r>
              <a:rPr lang="it-IT" b="1"/>
              <a:t>Programma di Cooperazione Transfrontaliera</a:t>
            </a:r>
          </a:p>
          <a:p>
            <a:pPr algn="ctr"/>
            <a:r>
              <a:rPr lang="it-IT" b="1"/>
              <a:t>Italia/Francia “Marittimo”</a:t>
            </a:r>
          </a:p>
          <a:p>
            <a:pPr algn="ctr"/>
            <a:r>
              <a:rPr lang="it-IT" b="1"/>
              <a:t>2007-2013</a:t>
            </a:r>
          </a:p>
        </p:txBody>
      </p:sp>
      <p:sp>
        <p:nvSpPr>
          <p:cNvPr id="15376" name="Rectangle 431"/>
          <p:cNvSpPr>
            <a:spLocks noChangeArrowheads="1"/>
          </p:cNvSpPr>
          <p:nvPr/>
        </p:nvSpPr>
        <p:spPr bwMode="auto">
          <a:xfrm>
            <a:off x="18821400" y="3657600"/>
            <a:ext cx="69119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b="1"/>
              <a:t>Università degli Studi di Firenze</a:t>
            </a:r>
          </a:p>
          <a:p>
            <a:pPr algn="ctr"/>
            <a:r>
              <a:rPr lang="it-IT" b="1" i="1"/>
              <a:t>Dipartimento di Scienze delle Produzioni Agro-alimentari e dell’Ambiente (DiSPAA</a:t>
            </a:r>
            <a:r>
              <a:rPr lang="it-IT" b="1"/>
              <a:t>)</a:t>
            </a:r>
            <a:r>
              <a:rPr lang="it-IT"/>
              <a:t> </a:t>
            </a:r>
            <a:endParaRPr lang="it-IT" b="1"/>
          </a:p>
          <a:p>
            <a:pPr algn="ctr"/>
            <a:endParaRPr lang="it-IT" b="1"/>
          </a:p>
        </p:txBody>
      </p:sp>
      <p:pic>
        <p:nvPicPr>
          <p:cNvPr id="1032" name="Picture 8" descr="See full size imag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04854" y="976186"/>
            <a:ext cx="2714644" cy="3992123"/>
          </a:xfrm>
          <a:prstGeom prst="rect">
            <a:avLst/>
          </a:prstGeom>
          <a:noFill/>
        </p:spPr>
      </p:pic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04920" y="7477044"/>
            <a:ext cx="107157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La Pecora </a:t>
            </a:r>
            <a:r>
              <a:rPr kumimoji="0" lang="it-IT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Amiatina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 e delle Crete si presentava di media taglia, con la testa, relativamente piccola.  I maschi erano in genere cornuti e le femmine </a:t>
            </a:r>
            <a:r>
              <a:rPr kumimoji="0" lang="it-IT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acorni</a:t>
            </a:r>
            <a:r>
              <a:rPr kumimoji="0" lang="it-IT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  <a:cs typeface="Arial" pitchFamily="34" charset="0"/>
              </a:rPr>
              <a:t>. Le orecchie piccole e portate orizzontalmente. Il collo sottile. Il vello, semichiuso, a bioccoli conici e  di colore bianco sporco, raramente presentava macchie nere o marroni; solo il ventre, l’estremità distale gli arti e parte della testa risultavano scoperti. Testimonianze orali  riportano che non erano mai presenti più di due capezzoli e che la lana copriva parzialmente le guance ma non superava il sincipite.</a:t>
            </a:r>
            <a:endParaRPr kumimoji="0" lang="it-IT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4920" y="13477836"/>
            <a:ext cx="10547360" cy="777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CasellaDiTesto 22"/>
          <p:cNvSpPr txBox="1"/>
          <p:nvPr/>
        </p:nvSpPr>
        <p:spPr>
          <a:xfrm>
            <a:off x="14192256" y="17978430"/>
            <a:ext cx="10572824" cy="157273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dirty="0" smtClean="0">
                <a:ea typeface="Times New Roman" pitchFamily="18" charset="0"/>
                <a:cs typeface="Arial" pitchFamily="34" charset="0"/>
              </a:rPr>
              <a:t>Le femmine sono per l’89% sono </a:t>
            </a:r>
            <a:r>
              <a:rPr lang="it-IT" sz="3200" dirty="0" err="1" smtClean="0">
                <a:ea typeface="Times New Roman" pitchFamily="18" charset="0"/>
                <a:cs typeface="Arial" pitchFamily="34" charset="0"/>
              </a:rPr>
              <a:t>acorni</a:t>
            </a:r>
            <a:r>
              <a:rPr lang="it-IT" sz="3200" dirty="0" smtClean="0">
                <a:ea typeface="Times New Roman" pitchFamily="18" charset="0"/>
                <a:cs typeface="Arial" pitchFamily="34" charset="0"/>
              </a:rPr>
              <a:t>, il 7% sono dotate di abbozzi ed il rimanente 4% è cornuta; anche nelle descrizioni storiche risultano per la maggior parte </a:t>
            </a:r>
            <a:r>
              <a:rPr lang="it-IT" sz="3200" dirty="0" err="1" smtClean="0">
                <a:ea typeface="Times New Roman" pitchFamily="18" charset="0"/>
                <a:cs typeface="Arial" pitchFamily="34" charset="0"/>
              </a:rPr>
              <a:t>acorni</a:t>
            </a:r>
            <a:r>
              <a:rPr lang="it-IT" sz="3200" dirty="0" smtClean="0">
                <a:ea typeface="Times New Roman" pitchFamily="18" charset="0"/>
                <a:cs typeface="Arial" pitchFamily="34" charset="0"/>
              </a:rPr>
              <a:t>.</a:t>
            </a:r>
            <a:endParaRPr lang="it-IT" sz="3200" dirty="0" smtClean="0"/>
          </a:p>
          <a:p>
            <a:pPr algn="just"/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I dati sul vello rilevati  riguardano il colore, la copertura e la densità (chiusura) validi per valutare il grado di </a:t>
            </a:r>
            <a:r>
              <a:rPr lang="it-IT" sz="3200" dirty="0" err="1" smtClean="0">
                <a:latin typeface="+mn-lt"/>
                <a:ea typeface="Times New Roman" pitchFamily="18" charset="0"/>
                <a:cs typeface="Arial" pitchFamily="34" charset="0"/>
              </a:rPr>
              <a:t>merinizzazione</a:t>
            </a:r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 e il pregio commerciale della lana.</a:t>
            </a:r>
          </a:p>
          <a:p>
            <a:pPr algn="just"/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La quasi totalità degli individui è bianco, risultando nel 95,65% dei casi, mentre gli altri tre fenotipi considerati (macchiato, nero macchiato bianco in testa, marrone) sono portati ognuno solo  in un capo, totalizzando il rimanente 4,35%. Dal punto di vista della pigmentazione la popolazione conferma quanto segnalato in passato (anni ’30) e riscontrato nella prima metà del secolo scorso.</a:t>
            </a:r>
          </a:p>
          <a:p>
            <a:pPr algn="just"/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Il vello ha una buona estensione ed indica un discreto grado di </a:t>
            </a:r>
            <a:r>
              <a:rPr lang="it-IT" sz="3200" dirty="0" err="1" smtClean="0">
                <a:latin typeface="+mn-lt"/>
                <a:ea typeface="Times New Roman" pitchFamily="18" charset="0"/>
                <a:cs typeface="Arial" pitchFamily="34" charset="0"/>
              </a:rPr>
              <a:t>merinizzazione</a:t>
            </a:r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 che sembra provenire dai passati scambi tra le popolazioni della Toscana meridionale e quelle umbro-marchigiane di razza </a:t>
            </a:r>
            <a:r>
              <a:rPr lang="it-IT" sz="3200" dirty="0" err="1" smtClean="0">
                <a:latin typeface="+mn-lt"/>
                <a:ea typeface="Times New Roman" pitchFamily="18" charset="0"/>
                <a:cs typeface="Arial" pitchFamily="34" charset="0"/>
              </a:rPr>
              <a:t>Vissana</a:t>
            </a:r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, che già dalla seconda metà del ‘700 era interessata da incroci per accentuarne la </a:t>
            </a:r>
            <a:r>
              <a:rPr lang="it-IT" sz="3200" dirty="0" err="1" smtClean="0">
                <a:latin typeface="+mn-lt"/>
                <a:ea typeface="Times New Roman" pitchFamily="18" charset="0"/>
                <a:cs typeface="Arial" pitchFamily="34" charset="0"/>
              </a:rPr>
              <a:t>merinizzazione</a:t>
            </a:r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.</a:t>
            </a:r>
            <a:endParaRPr lang="it-IT" sz="32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Ancora oggi alcuni allevatori </a:t>
            </a:r>
            <a:r>
              <a:rPr lang="it-IT" sz="3200" dirty="0" err="1" smtClean="0">
                <a:latin typeface="+mn-lt"/>
                <a:ea typeface="Times New Roman" pitchFamily="18" charset="0"/>
                <a:cs typeface="Arial" pitchFamily="34" charset="0"/>
              </a:rPr>
              <a:t>amiatini</a:t>
            </a:r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 tendono a chiamare “</a:t>
            </a:r>
            <a:r>
              <a:rPr lang="it-IT" sz="3200" dirty="0" err="1" smtClean="0">
                <a:latin typeface="+mn-lt"/>
                <a:ea typeface="Times New Roman" pitchFamily="18" charset="0"/>
                <a:cs typeface="Arial" pitchFamily="34" charset="0"/>
              </a:rPr>
              <a:t>vissane</a:t>
            </a:r>
            <a:r>
              <a:rPr lang="it-IT" sz="3200" dirty="0" smtClean="0">
                <a:latin typeface="+mn-lt"/>
                <a:ea typeface="Times New Roman" pitchFamily="18" charset="0"/>
                <a:cs typeface="Arial" pitchFamily="34" charset="0"/>
              </a:rPr>
              <a:t>” le loro pecore a testimoniare le antiche propaggini che questa razza aveva in Toscana.</a:t>
            </a:r>
          </a:p>
          <a:p>
            <a:pPr algn="just"/>
            <a:r>
              <a:rPr lang="it-IT" sz="3200" dirty="0" smtClean="0"/>
              <a:t>La mammella mostra uno sviluppo </a:t>
            </a:r>
            <a:r>
              <a:rPr lang="it-IT" sz="3200" dirty="0" err="1" smtClean="0"/>
              <a:t>medio-scarso</a:t>
            </a:r>
            <a:r>
              <a:rPr lang="it-IT" sz="3200" dirty="0" smtClean="0"/>
              <a:t> con attaccatura larga e forma simmetrica; la posizione dei capezzoli nel 57% dei casi è laterale a 60°, nel 7% a 30° e nell’altro 36%  a 90°,  caratteristica sconveniente per la mungitura meccanica. </a:t>
            </a:r>
            <a:endParaRPr lang="it-IT" sz="3200" dirty="0" smtClean="0">
              <a:latin typeface="+mn-lt"/>
              <a:ea typeface="Times New Roman" pitchFamily="18" charset="0"/>
              <a:cs typeface="Arial" pitchFamily="34" charset="0"/>
            </a:endParaRPr>
          </a:p>
          <a:p>
            <a:pPr algn="just"/>
            <a:endParaRPr lang="it-IT" dirty="0"/>
          </a:p>
        </p:txBody>
      </p:sp>
      <p:sp>
        <p:nvSpPr>
          <p:cNvPr id="25" name="Rettangolo 24"/>
          <p:cNvSpPr/>
          <p:nvPr/>
        </p:nvSpPr>
        <p:spPr>
          <a:xfrm>
            <a:off x="1690606" y="22979090"/>
            <a:ext cx="10930014" cy="10433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3200" dirty="0" smtClean="0"/>
              <a:t>Recenti studi riguardanti la morfologia della pecora dell’</a:t>
            </a:r>
            <a:r>
              <a:rPr lang="it-IT" sz="3200" dirty="0" err="1" smtClean="0"/>
              <a:t>Amiata</a:t>
            </a:r>
            <a:r>
              <a:rPr lang="it-IT" sz="3200" dirty="0" smtClean="0"/>
              <a:t> e delle Crete Senesi (De Ruggiero, 2009) hanno fatto emergere i seguenti caratteri. </a:t>
            </a:r>
          </a:p>
          <a:p>
            <a:pPr algn="just"/>
            <a:r>
              <a:rPr lang="it-IT" sz="3200" dirty="0" smtClean="0"/>
              <a:t>Per quanto riguarda la testa è da rilevare l’assenza di tettole in tutti gli esemplari censiti ed il portamento orizzontale delle orecchie in 55 casi sui 56 disponibili; questo carattere è coerente con la descrizione fornita da Federconsorzi nel 1961</a:t>
            </a:r>
          </a:p>
          <a:p>
            <a:pPr algn="just"/>
            <a:r>
              <a:rPr lang="it-IT" sz="3200" dirty="0" smtClean="0"/>
              <a:t>Le corna sono state rilevate nel 62% degli arieti; circa il 13% di questi presenta solo abbozzi e ben il 25% degli stessi è </a:t>
            </a:r>
            <a:r>
              <a:rPr lang="it-IT" sz="3200" dirty="0" err="1" smtClean="0"/>
              <a:t>acorne</a:t>
            </a:r>
            <a:r>
              <a:rPr lang="it-IT" sz="3200" dirty="0" smtClean="0"/>
              <a:t>.  Anche in passato, sia pure con incidenza minore, erano presenti montoni </a:t>
            </a:r>
            <a:r>
              <a:rPr lang="it-IT" sz="3200" dirty="0" err="1" smtClean="0"/>
              <a:t>acorni</a:t>
            </a:r>
            <a:r>
              <a:rPr lang="it-IT" sz="3200" dirty="0" smtClean="0"/>
              <a:t>, sembra opportuno, in questa fase di ridotta numerosità, non scartare a priori questi soggetti, ma utilizzarne i migliori, con cautela e parsimonia,  al fine di non perdere complessi genici.” (</a:t>
            </a:r>
            <a:r>
              <a:rPr lang="it-IT" sz="3200" dirty="0" err="1" smtClean="0"/>
              <a:t>Giorgetti</a:t>
            </a:r>
            <a:r>
              <a:rPr lang="it-IT" sz="3200" dirty="0" smtClean="0"/>
              <a:t> </a:t>
            </a:r>
            <a:r>
              <a:rPr lang="it-IT" sz="3200" dirty="0" err="1" smtClean="0"/>
              <a:t>et</a:t>
            </a:r>
            <a:r>
              <a:rPr lang="it-IT" sz="3200" dirty="0" smtClean="0"/>
              <a:t> al., 2008)</a:t>
            </a:r>
          </a:p>
          <a:p>
            <a:pPr algn="just"/>
            <a:r>
              <a:rPr lang="it-IT" sz="3200" dirty="0" smtClean="0"/>
              <a:t>La variabilità presente nella razza è un retaggio di antichi apporti genetici di </a:t>
            </a:r>
            <a:r>
              <a:rPr lang="it-IT" sz="3200" dirty="0" err="1" smtClean="0"/>
              <a:t>diiverse</a:t>
            </a:r>
            <a:r>
              <a:rPr lang="it-IT" sz="3200" dirty="0" smtClean="0"/>
              <a:t> razze-popolazioni e si riscontra maggiormente negli arieti che storicamente sono l’oggetto di tali scambi. </a:t>
            </a:r>
          </a:p>
          <a:p>
            <a:pPr algn="just"/>
            <a:endParaRPr lang="it-IT" sz="3200" dirty="0" smtClean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549446" y="6905540"/>
            <a:ext cx="9787006" cy="1054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7" name="CasellaDiTesto 26"/>
          <p:cNvSpPr txBox="1"/>
          <p:nvPr/>
        </p:nvSpPr>
        <p:spPr>
          <a:xfrm>
            <a:off x="1976358" y="6834102"/>
            <a:ext cx="6529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DESCRIZIONE MORFOLOGICA DEL 1961</a:t>
            </a:r>
            <a:endParaRPr lang="it-IT" b="1" dirty="0"/>
          </a:p>
        </p:txBody>
      </p:sp>
      <p:sp>
        <p:nvSpPr>
          <p:cNvPr id="28" name="CasellaDiTesto 27"/>
          <p:cNvSpPr txBox="1"/>
          <p:nvPr/>
        </p:nvSpPr>
        <p:spPr>
          <a:xfrm>
            <a:off x="1762044" y="22193272"/>
            <a:ext cx="6527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DESCRIZIONE MORFOLOGICA ATTUALE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1712</TotalTime>
  <Words>772</Words>
  <Application>Microsoft PowerPoint</Application>
  <PresentationFormat>Personalizzato</PresentationFormat>
  <Paragraphs>22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Struttura predefinita</vt:lpstr>
      <vt:lpstr>Diapositiva 1</vt:lpstr>
    </vt:vector>
  </TitlesOfParts>
  <Company>USF DIP SCIENZE ZOOTECNICHE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USF DIP SCIENZE ZOOTECNICHE</dc:creator>
  <cp:lastModifiedBy>utente</cp:lastModifiedBy>
  <cp:revision>110</cp:revision>
  <dcterms:created xsi:type="dcterms:W3CDTF">2003-05-30T11:59:02Z</dcterms:created>
  <dcterms:modified xsi:type="dcterms:W3CDTF">2012-05-31T07:00:12Z</dcterms:modified>
</cp:coreProperties>
</file>