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6670000" cy="38100000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00"/>
    <a:srgbClr val="FF9900"/>
    <a:srgbClr val="006666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5620"/>
    <p:restoredTop sz="94660" autoAdjust="0"/>
  </p:normalViewPr>
  <p:slideViewPr>
    <p:cSldViewPr>
      <p:cViewPr>
        <p:scale>
          <a:sx n="29" d="100"/>
          <a:sy n="29" d="100"/>
        </p:scale>
        <p:origin x="-264" y="-78"/>
      </p:cViewPr>
      <p:guideLst>
        <p:guide orient="horz" pos="12000"/>
        <p:guide pos="8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BE7F5AF-F4FD-4456-AB65-88CB623542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95500" y="744538"/>
            <a:ext cx="26066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F792289-39D5-4C73-9427-8405FBF632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05327D-914C-4367-8703-07E294B7FC8D}" type="slidenum">
              <a:rPr lang="it-IT"/>
              <a:pPr/>
              <a:t>1</a:t>
            </a:fld>
            <a:endParaRPr lang="it-IT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000250" y="11836400"/>
            <a:ext cx="22669500" cy="81661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000500" y="21590000"/>
            <a:ext cx="18669000" cy="97361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445C4-702F-4829-8B6A-4433A527F10F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8C4E80-5D9B-4C8D-BDDE-07EC77925869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9002375" y="3386138"/>
            <a:ext cx="5667375" cy="30480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000250" y="3386138"/>
            <a:ext cx="16849725" cy="304800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80F8A7-FA93-4979-96C6-5ABB84B7BF00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C335C5-A56F-4A37-93BC-DFB03C015D50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06613" y="24482425"/>
            <a:ext cx="22669500" cy="75676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106613" y="16148050"/>
            <a:ext cx="22669500" cy="8334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562FA-B553-4E2E-AFAE-0867B02B1B64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000250" y="11006138"/>
            <a:ext cx="11258550" cy="22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3411200" y="11006138"/>
            <a:ext cx="11258550" cy="22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274DD-2682-4C97-A8FF-0C8AB1D254CC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3500" y="1525588"/>
            <a:ext cx="24003000" cy="6350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3500" y="8528050"/>
            <a:ext cx="11784013" cy="3554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333500" y="12082463"/>
            <a:ext cx="11784013" cy="21951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3547725" y="8528050"/>
            <a:ext cx="11788775" cy="3554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3547725" y="12082463"/>
            <a:ext cx="11788775" cy="21951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55B0C-C624-46FA-95CE-38D340A9B710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7F7414-1E9B-4700-B32F-6D99735454EC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F44724-2718-4D25-9CB9-C90CEB05A06F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3500" y="1517650"/>
            <a:ext cx="8774113" cy="64547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26700" y="1517650"/>
            <a:ext cx="14909800" cy="32516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33500" y="7972425"/>
            <a:ext cx="8774113" cy="260619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59314D-6EAE-442B-9EA7-66D3A0BDAA0C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7638" y="26670000"/>
            <a:ext cx="16002000" cy="31480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227638" y="3403600"/>
            <a:ext cx="16002000" cy="2286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227638" y="29818013"/>
            <a:ext cx="16002000" cy="44719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FE752-A9DF-43C3-A20E-75C0AE19891B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00250" y="3386138"/>
            <a:ext cx="226695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113" tIns="185056" rIns="370113" bIns="1850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00250" y="11006138"/>
            <a:ext cx="22669500" cy="22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113" tIns="185056" rIns="370113" bIns="1850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00250" y="34713863"/>
            <a:ext cx="555625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113" tIns="185056" rIns="370113" bIns="185056" numCol="1" anchor="t" anchorCtr="0" compatLnSpc="1">
            <a:prstTxWarp prst="textNoShape">
              <a:avLst/>
            </a:prstTxWarp>
          </a:bodyPr>
          <a:lstStyle>
            <a:lvl1pPr>
              <a:defRPr sz="57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12250" y="34713863"/>
            <a:ext cx="84455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113" tIns="185056" rIns="370113" bIns="185056" numCol="1" anchor="t" anchorCtr="0" compatLnSpc="1">
            <a:prstTxWarp prst="textNoShape">
              <a:avLst/>
            </a:prstTxWarp>
          </a:bodyPr>
          <a:lstStyle>
            <a:lvl1pPr algn="ctr">
              <a:defRPr sz="57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113500" y="34713863"/>
            <a:ext cx="555625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113" tIns="185056" rIns="370113" bIns="185056" numCol="1" anchor="t" anchorCtr="0" compatLnSpc="1">
            <a:prstTxWarp prst="textNoShape">
              <a:avLst/>
            </a:prstTxWarp>
          </a:bodyPr>
          <a:lstStyle>
            <a:lvl1pPr algn="r">
              <a:defRPr sz="5700"/>
            </a:lvl1pPr>
          </a:lstStyle>
          <a:p>
            <a:fld id="{57CCB58C-3206-41A4-ACAB-992109182697}" type="slidenum">
              <a:rPr lang="en-GB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3700463" rtl="0" eaLnBrk="0" fontAlgn="base" hangingPunct="0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700463" rtl="0" eaLnBrk="0" fontAlgn="base" hangingPunct="0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Comic Sans MS" pitchFamily="66" charset="0"/>
        </a:defRPr>
      </a:lvl2pPr>
      <a:lvl3pPr algn="ctr" defTabSz="3700463" rtl="0" eaLnBrk="0" fontAlgn="base" hangingPunct="0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Comic Sans MS" pitchFamily="66" charset="0"/>
        </a:defRPr>
      </a:lvl3pPr>
      <a:lvl4pPr algn="ctr" defTabSz="3700463" rtl="0" eaLnBrk="0" fontAlgn="base" hangingPunct="0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Comic Sans MS" pitchFamily="66" charset="0"/>
        </a:defRPr>
      </a:lvl4pPr>
      <a:lvl5pPr algn="ctr" defTabSz="3700463" rtl="0" eaLnBrk="0" fontAlgn="base" hangingPunct="0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Comic Sans MS" pitchFamily="66" charset="0"/>
        </a:defRPr>
      </a:lvl5pPr>
      <a:lvl6pPr marL="457200" algn="ctr" defTabSz="3700463" rtl="0" fontAlgn="base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Comic Sans MS" pitchFamily="66" charset="0"/>
        </a:defRPr>
      </a:lvl6pPr>
      <a:lvl7pPr marL="914400" algn="ctr" defTabSz="3700463" rtl="0" fontAlgn="base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Comic Sans MS" pitchFamily="66" charset="0"/>
        </a:defRPr>
      </a:lvl7pPr>
      <a:lvl8pPr marL="1371600" algn="ctr" defTabSz="3700463" rtl="0" fontAlgn="base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Comic Sans MS" pitchFamily="66" charset="0"/>
        </a:defRPr>
      </a:lvl8pPr>
      <a:lvl9pPr marL="1828800" algn="ctr" defTabSz="3700463" rtl="0" fontAlgn="base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Comic Sans MS" pitchFamily="66" charset="0"/>
        </a:defRPr>
      </a:lvl9pPr>
    </p:titleStyle>
    <p:bodyStyle>
      <a:lvl1pPr marL="1387475" indent="-1387475" algn="l" defTabSz="3700463" rtl="0" eaLnBrk="0" fontAlgn="base" hangingPunct="0">
        <a:spcBef>
          <a:spcPct val="20000"/>
        </a:spcBef>
        <a:spcAft>
          <a:spcPct val="0"/>
        </a:spcAft>
        <a:buChar char="•"/>
        <a:defRPr sz="13000">
          <a:solidFill>
            <a:schemeClr val="tx1"/>
          </a:solidFill>
          <a:latin typeface="+mn-lt"/>
          <a:ea typeface="+mn-ea"/>
          <a:cs typeface="+mn-cs"/>
        </a:defRPr>
      </a:lvl1pPr>
      <a:lvl2pPr marL="3006725" indent="-1155700" algn="l" defTabSz="3700463" rtl="0" eaLnBrk="0" fontAlgn="base" hangingPunct="0">
        <a:spcBef>
          <a:spcPct val="20000"/>
        </a:spcBef>
        <a:spcAft>
          <a:spcPct val="0"/>
        </a:spcAft>
        <a:buChar char="–"/>
        <a:defRPr sz="11300">
          <a:solidFill>
            <a:schemeClr val="tx1"/>
          </a:solidFill>
          <a:latin typeface="+mn-lt"/>
        </a:defRPr>
      </a:lvl2pPr>
      <a:lvl3pPr marL="4625975" indent="-925513" algn="l" defTabSz="3700463" rtl="0" eaLnBrk="0" fontAlgn="base" hangingPunct="0">
        <a:spcBef>
          <a:spcPct val="20000"/>
        </a:spcBef>
        <a:spcAft>
          <a:spcPct val="0"/>
        </a:spcAft>
        <a:buChar char="•"/>
        <a:defRPr sz="9700">
          <a:solidFill>
            <a:schemeClr val="tx1"/>
          </a:solidFill>
          <a:latin typeface="+mn-lt"/>
        </a:defRPr>
      </a:lvl3pPr>
      <a:lvl4pPr marL="6477000" indent="-925513" algn="l" defTabSz="3700463" rtl="0" eaLnBrk="0" fontAlgn="base" hangingPunct="0">
        <a:spcBef>
          <a:spcPct val="20000"/>
        </a:spcBef>
        <a:spcAft>
          <a:spcPct val="0"/>
        </a:spcAft>
        <a:buChar char="–"/>
        <a:defRPr sz="8100">
          <a:solidFill>
            <a:schemeClr val="tx1"/>
          </a:solidFill>
          <a:latin typeface="+mn-lt"/>
        </a:defRPr>
      </a:lvl4pPr>
      <a:lvl5pPr marL="8328025" indent="-925513" algn="l" defTabSz="3700463" rtl="0" eaLnBrk="0" fontAlgn="base" hangingPunct="0">
        <a:spcBef>
          <a:spcPct val="20000"/>
        </a:spcBef>
        <a:spcAft>
          <a:spcPct val="0"/>
        </a:spcAft>
        <a:buChar char="»"/>
        <a:defRPr sz="8100">
          <a:solidFill>
            <a:schemeClr val="tx1"/>
          </a:solidFill>
          <a:latin typeface="+mn-lt"/>
        </a:defRPr>
      </a:lvl5pPr>
      <a:lvl6pPr marL="8785225" indent="-925513" algn="l" defTabSz="3700463" rtl="0" fontAlgn="base">
        <a:spcBef>
          <a:spcPct val="20000"/>
        </a:spcBef>
        <a:spcAft>
          <a:spcPct val="0"/>
        </a:spcAft>
        <a:buChar char="»"/>
        <a:defRPr sz="8100">
          <a:solidFill>
            <a:schemeClr val="tx1"/>
          </a:solidFill>
          <a:latin typeface="+mn-lt"/>
        </a:defRPr>
      </a:lvl6pPr>
      <a:lvl7pPr marL="9242425" indent="-925513" algn="l" defTabSz="3700463" rtl="0" fontAlgn="base">
        <a:spcBef>
          <a:spcPct val="20000"/>
        </a:spcBef>
        <a:spcAft>
          <a:spcPct val="0"/>
        </a:spcAft>
        <a:buChar char="»"/>
        <a:defRPr sz="8100">
          <a:solidFill>
            <a:schemeClr val="tx1"/>
          </a:solidFill>
          <a:latin typeface="+mn-lt"/>
        </a:defRPr>
      </a:lvl7pPr>
      <a:lvl8pPr marL="9699625" indent="-925513" algn="l" defTabSz="3700463" rtl="0" fontAlgn="base">
        <a:spcBef>
          <a:spcPct val="20000"/>
        </a:spcBef>
        <a:spcAft>
          <a:spcPct val="0"/>
        </a:spcAft>
        <a:buChar char="»"/>
        <a:defRPr sz="8100">
          <a:solidFill>
            <a:schemeClr val="tx1"/>
          </a:solidFill>
          <a:latin typeface="+mn-lt"/>
        </a:defRPr>
      </a:lvl8pPr>
      <a:lvl9pPr marL="10156825" indent="-925513" algn="l" defTabSz="3700463" rtl="0" fontAlgn="base">
        <a:spcBef>
          <a:spcPct val="20000"/>
        </a:spcBef>
        <a:spcAft>
          <a:spcPct val="0"/>
        </a:spcAft>
        <a:buChar char="»"/>
        <a:defRPr sz="81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371600" y="685800"/>
            <a:ext cx="24410988" cy="591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it-IT" sz="4000">
              <a:solidFill>
                <a:schemeClr val="bg1"/>
              </a:solidFill>
            </a:endParaRPr>
          </a:p>
          <a:p>
            <a:pPr algn="just">
              <a:spcBef>
                <a:spcPct val="50000"/>
              </a:spcBef>
            </a:pPr>
            <a:endParaRPr lang="it-IT" sz="480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it-IT" sz="4800" b="1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it-IT" sz="4800" b="1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it-IT" sz="6000">
              <a:solidFill>
                <a:schemeClr val="bg1"/>
              </a:solidFill>
            </a:endParaRPr>
          </a:p>
          <a:p>
            <a:pPr algn="just">
              <a:spcBef>
                <a:spcPct val="50000"/>
              </a:spcBef>
            </a:pPr>
            <a:endParaRPr lang="en-GB" b="1">
              <a:latin typeface="Arial" charset="0"/>
            </a:endParaRPr>
          </a:p>
        </p:txBody>
      </p:sp>
      <p:sp>
        <p:nvSpPr>
          <p:cNvPr id="2051" name="Text Box 129"/>
          <p:cNvSpPr txBox="1">
            <a:spLocks noChangeArrowheads="1"/>
          </p:cNvSpPr>
          <p:nvPr/>
        </p:nvSpPr>
        <p:spPr bwMode="auto">
          <a:xfrm>
            <a:off x="13547725" y="193246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2053" name="Rectangle 412"/>
          <p:cNvSpPr>
            <a:spLocks noChangeArrowheads="1"/>
          </p:cNvSpPr>
          <p:nvPr/>
        </p:nvSpPr>
        <p:spPr bwMode="auto">
          <a:xfrm>
            <a:off x="1309688" y="20129500"/>
            <a:ext cx="26670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054" name="Rectangle 436"/>
          <p:cNvSpPr>
            <a:spLocks noChangeArrowheads="1"/>
          </p:cNvSpPr>
          <p:nvPr/>
        </p:nvSpPr>
        <p:spPr bwMode="auto">
          <a:xfrm>
            <a:off x="11049000" y="17364075"/>
            <a:ext cx="26670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055" name="Rectangle 439"/>
          <p:cNvSpPr>
            <a:spLocks noChangeArrowheads="1"/>
          </p:cNvSpPr>
          <p:nvPr/>
        </p:nvSpPr>
        <p:spPr bwMode="auto">
          <a:xfrm>
            <a:off x="13335000" y="18689638"/>
            <a:ext cx="26670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056" name="Rectangle 442"/>
          <p:cNvSpPr>
            <a:spLocks noChangeArrowheads="1"/>
          </p:cNvSpPr>
          <p:nvPr/>
        </p:nvSpPr>
        <p:spPr bwMode="auto">
          <a:xfrm>
            <a:off x="11872913" y="16906875"/>
            <a:ext cx="26670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057" name="Rectangle 447"/>
          <p:cNvSpPr>
            <a:spLocks noChangeArrowheads="1"/>
          </p:cNvSpPr>
          <p:nvPr/>
        </p:nvSpPr>
        <p:spPr bwMode="auto">
          <a:xfrm>
            <a:off x="11895138" y="18113375"/>
            <a:ext cx="26670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2059" name="Picture 454" descr="marittimo-mariti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06200" y="533400"/>
            <a:ext cx="3333750" cy="18002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2060" name="Picture 455" descr="Stemma_unif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40800" y="914400"/>
            <a:ext cx="2425700" cy="23447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2062" name="Rectangle 458"/>
          <p:cNvSpPr>
            <a:spLocks noChangeArrowheads="1"/>
          </p:cNvSpPr>
          <p:nvPr/>
        </p:nvSpPr>
        <p:spPr bwMode="auto">
          <a:xfrm>
            <a:off x="9829800" y="2590800"/>
            <a:ext cx="69548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 dirty="0"/>
              <a:t>VAGAL </a:t>
            </a:r>
          </a:p>
          <a:p>
            <a:pPr algn="ctr"/>
            <a:r>
              <a:rPr lang="it-IT" b="1" dirty="0"/>
              <a:t>Programma di Cooperazione Transfrontaliera</a:t>
            </a:r>
          </a:p>
          <a:p>
            <a:pPr algn="ctr"/>
            <a:r>
              <a:rPr lang="it-IT" b="1" dirty="0"/>
              <a:t>Italia/Francia “Marittimo”</a:t>
            </a:r>
          </a:p>
          <a:p>
            <a:pPr algn="ctr"/>
            <a:r>
              <a:rPr lang="it-IT" b="1" dirty="0"/>
              <a:t>2007-2013</a:t>
            </a:r>
          </a:p>
        </p:txBody>
      </p:sp>
      <p:sp>
        <p:nvSpPr>
          <p:cNvPr id="2063" name="Rectangle 459"/>
          <p:cNvSpPr>
            <a:spLocks noChangeArrowheads="1"/>
          </p:cNvSpPr>
          <p:nvPr/>
        </p:nvSpPr>
        <p:spPr bwMode="auto">
          <a:xfrm>
            <a:off x="18973800" y="3733800"/>
            <a:ext cx="6911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 dirty="0"/>
              <a:t>Università degli Studi di Firenze</a:t>
            </a:r>
          </a:p>
          <a:p>
            <a:pPr algn="ctr"/>
            <a:r>
              <a:rPr lang="it-IT" b="1" i="1" dirty="0"/>
              <a:t>Dipartimento di Scienze delle Produzioni Agro-alimentari e dell’Ambiente (</a:t>
            </a:r>
            <a:r>
              <a:rPr lang="it-IT" b="1" i="1" dirty="0" err="1"/>
              <a:t>DiSPAA</a:t>
            </a:r>
            <a:r>
              <a:rPr lang="it-IT" b="1" dirty="0"/>
              <a:t>)</a:t>
            </a:r>
          </a:p>
        </p:txBody>
      </p:sp>
      <p:sp>
        <p:nvSpPr>
          <p:cNvPr id="2064" name="Rectangle 461"/>
          <p:cNvSpPr>
            <a:spLocks noChangeArrowheads="1"/>
          </p:cNvSpPr>
          <p:nvPr/>
        </p:nvSpPr>
        <p:spPr bwMode="auto">
          <a:xfrm>
            <a:off x="0" y="5762532"/>
            <a:ext cx="26670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5400" b="1" dirty="0">
                <a:solidFill>
                  <a:srgbClr val="FF0000"/>
                </a:solidFill>
                <a:cs typeface="Arial" charset="0"/>
              </a:rPr>
              <a:t>PECORA </a:t>
            </a:r>
            <a:r>
              <a:rPr lang="it-IT" sz="5400" b="1" dirty="0" smtClean="0">
                <a:solidFill>
                  <a:srgbClr val="FF0000"/>
                </a:solidFill>
                <a:cs typeface="Arial" charset="0"/>
              </a:rPr>
              <a:t>dell’AMIATA E DELLE CRETE SENESI: BIOMETRIE</a:t>
            </a:r>
            <a:endParaRPr lang="it-IT" sz="54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065" name="Rectangle 467"/>
          <p:cNvSpPr>
            <a:spLocks noChangeArrowheads="1"/>
          </p:cNvSpPr>
          <p:nvPr/>
        </p:nvSpPr>
        <p:spPr bwMode="auto">
          <a:xfrm>
            <a:off x="11406188" y="17587913"/>
            <a:ext cx="26670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2104" name="Picture 56" descr="misure 10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20818" y="8620052"/>
            <a:ext cx="3989398" cy="5129226"/>
          </a:xfrm>
          <a:prstGeom prst="rect">
            <a:avLst/>
          </a:prstGeom>
          <a:noFill/>
        </p:spPr>
      </p:pic>
      <p:pic>
        <p:nvPicPr>
          <p:cNvPr id="2103" name="Picture 55" descr="misure 1025 - Copi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907164" y="8691490"/>
            <a:ext cx="2357454" cy="4838985"/>
          </a:xfrm>
          <a:prstGeom prst="rect">
            <a:avLst/>
          </a:prstGeom>
          <a:noFill/>
        </p:spPr>
      </p:pic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21407494" y="12049076"/>
            <a:ext cx="35719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larghezza della testa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just" defTabSz="914400" eaLnBrk="0" latinLnBrk="0" hangingPunct="0">
              <a:lnSpc>
                <a:spcPct val="100000"/>
              </a:lnSpc>
              <a:buClrTx/>
              <a:buSzTx/>
              <a:buFontTx/>
              <a:buChar char="•"/>
              <a:tabLst/>
            </a:pPr>
            <a:r>
              <a:rPr lang="it-IT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lunghezza dell’orecchio</a:t>
            </a:r>
          </a:p>
          <a:p>
            <a:pPr marL="0" marR="0" indent="0" algn="just" defTabSz="914400" eaLnBrk="0" latinLnBrk="0" hangingPunct="0">
              <a:lnSpc>
                <a:spcPct val="100000"/>
              </a:lnSpc>
              <a:buClrTx/>
              <a:buSzTx/>
              <a:buFontTx/>
              <a:buChar char="•"/>
              <a:tabLst/>
            </a:pPr>
            <a:r>
              <a:rPr lang="it-IT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lunghezza arco nasale</a:t>
            </a:r>
            <a:endParaRPr lang="it-IT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indent="0" algn="just" defTabSz="914400" eaLnBrk="0" latinLnBrk="0" hangingPunct="0">
              <a:lnSpc>
                <a:spcPct val="100000"/>
              </a:lnSpc>
              <a:buClrTx/>
              <a:buSzTx/>
              <a:buFontTx/>
              <a:buChar char="•"/>
              <a:tabLst/>
            </a:pPr>
            <a:r>
              <a:rPr lang="it-IT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lunghezza corda nasale</a:t>
            </a:r>
          </a:p>
          <a:p>
            <a:pPr marL="0" marR="0" indent="0" algn="just" defTabSz="914400" eaLnBrk="0" latinLnBrk="0" hangingPunct="0">
              <a:lnSpc>
                <a:spcPct val="100000"/>
              </a:lnSpc>
              <a:buClrTx/>
              <a:buSzTx/>
              <a:buFontTx/>
              <a:buChar char="•"/>
              <a:tabLst/>
            </a:pPr>
            <a:r>
              <a:rPr lang="it-IT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altezza al garrese:</a:t>
            </a:r>
            <a:endParaRPr lang="it-IT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indent="0" algn="just" defTabSz="914400" eaLnBrk="0" latinLnBrk="0" hangingPunct="0">
              <a:lnSpc>
                <a:spcPct val="100000"/>
              </a:lnSpc>
              <a:buClrTx/>
              <a:buSzTx/>
              <a:buFontTx/>
              <a:buChar char="•"/>
              <a:tabLst/>
            </a:pPr>
            <a:r>
              <a:rPr lang="it-IT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altezza alla croce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21336056" y="8691490"/>
            <a:ext cx="357456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 eaLnBrk="0" hangingPunct="0">
              <a:buFontTx/>
              <a:buChar char="•"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lunghezza della groppa</a:t>
            </a:r>
            <a:endParaRPr lang="it-IT" dirty="0"/>
          </a:p>
          <a:p>
            <a:pPr lvl="0" algn="just" eaLnBrk="0" hangingPunct="0">
              <a:buFontTx/>
              <a:buChar char="•"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larghezza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bisischiatica</a:t>
            </a:r>
            <a:endParaRPr lang="it-IT" dirty="0" smtClean="0"/>
          </a:p>
          <a:p>
            <a:pPr lvl="0" algn="just" eaLnBrk="0" hangingPunct="0">
              <a:buFontTx/>
              <a:buChar char="•"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larghezza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bitrocanteriana</a:t>
            </a:r>
            <a:endParaRPr lang="it-IT" dirty="0" smtClean="0"/>
          </a:p>
          <a:p>
            <a:pPr lvl="0" algn="just" eaLnBrk="0" hangingPunct="0">
              <a:buFontTx/>
              <a:buChar char="•"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larghezza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bisiliaca</a:t>
            </a:r>
            <a:endParaRPr lang="it-IT" dirty="0" smtClean="0"/>
          </a:p>
          <a:p>
            <a:pPr lvl="0" algn="just" eaLnBrk="0" hangingPunct="0">
              <a:buFontTx/>
              <a:buChar char="•"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altezza del torace</a:t>
            </a:r>
            <a:endParaRPr lang="it-IT" dirty="0" smtClean="0"/>
          </a:p>
          <a:p>
            <a:pPr lvl="0" algn="just" eaLnBrk="0" hangingPunct="0">
              <a:buFontTx/>
              <a:buChar char="•"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larghezza del torace</a:t>
            </a:r>
            <a:endParaRPr lang="it-IT" dirty="0" smtClean="0"/>
          </a:p>
          <a:p>
            <a:pPr lvl="0" algn="just" eaLnBrk="0" hangingPunct="0">
              <a:buFontTx/>
              <a:buChar char="•"/>
            </a:pP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circonferenza del torace</a:t>
            </a:r>
            <a:endParaRPr lang="it-IT" dirty="0" smtClean="0"/>
          </a:p>
          <a:p>
            <a:pPr lvl="0" algn="just" eaLnBrk="0" hangingPunct="0">
              <a:buFontTx/>
              <a:buChar char="•"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lunghezza del tronco</a:t>
            </a:r>
            <a:endParaRPr lang="it-IT" dirty="0" smtClean="0"/>
          </a:p>
          <a:p>
            <a:pPr lvl="0" algn="just" eaLnBrk="0" hangingPunct="0">
              <a:buFontTx/>
              <a:buChar char="•"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Circonferenza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stinchi</a:t>
            </a:r>
            <a:endParaRPr lang="it-IT" dirty="0"/>
          </a:p>
        </p:txBody>
      </p:sp>
      <p:sp>
        <p:nvSpPr>
          <p:cNvPr id="31" name="Rettangolo 30"/>
          <p:cNvSpPr/>
          <p:nvPr/>
        </p:nvSpPr>
        <p:spPr>
          <a:xfrm>
            <a:off x="12977810" y="7834234"/>
            <a:ext cx="10169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hangingPunct="0"/>
            <a:r>
              <a:rPr lang="it-IT" sz="3200" b="1" dirty="0"/>
              <a:t>Misure </a:t>
            </a:r>
            <a:r>
              <a:rPr lang="it-IT" sz="3200" b="1" dirty="0" err="1" smtClean="0"/>
              <a:t>zoometriche</a:t>
            </a:r>
            <a:r>
              <a:rPr lang="it-IT" sz="3200" b="1" dirty="0" smtClean="0"/>
              <a:t> ed indici corporei effettuati:</a:t>
            </a:r>
            <a:endParaRPr lang="it-IT" sz="3200" b="1" dirty="0"/>
          </a:p>
        </p:txBody>
      </p:sp>
      <p:sp>
        <p:nvSpPr>
          <p:cNvPr id="33" name="Text Box 408"/>
          <p:cNvSpPr txBox="1">
            <a:spLocks noChangeArrowheads="1"/>
          </p:cNvSpPr>
          <p:nvPr/>
        </p:nvSpPr>
        <p:spPr bwMode="auto">
          <a:xfrm>
            <a:off x="1690606" y="35194988"/>
            <a:ext cx="2314591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just"/>
            <a:r>
              <a:rPr lang="it-IT" b="1" dirty="0" smtClean="0">
                <a:cs typeface="Times New Roman" pitchFamily="18" charset="0"/>
              </a:rPr>
              <a:t>Bibliografia: </a:t>
            </a:r>
            <a:r>
              <a:rPr lang="it-IT" b="1" dirty="0" err="1" smtClean="0">
                <a:cs typeface="Times New Roman" pitchFamily="18" charset="0"/>
              </a:rPr>
              <a:t>Campea</a:t>
            </a:r>
            <a:r>
              <a:rPr lang="it-IT" b="1" dirty="0" smtClean="0">
                <a:cs typeface="Times New Roman" pitchFamily="18" charset="0"/>
              </a:rPr>
              <a:t> </a:t>
            </a:r>
            <a:r>
              <a:rPr lang="it-IT" b="1" dirty="0" smtClean="0">
                <a:cs typeface="Times New Roman" pitchFamily="18" charset="0"/>
              </a:rPr>
              <a:t>C.</a:t>
            </a:r>
            <a:r>
              <a:rPr lang="it-IT" dirty="0" smtClean="0">
                <a:cs typeface="Times New Roman" pitchFamily="18" charset="0"/>
              </a:rPr>
              <a:t>, 2007-2008. Salvaguardia e valorizzazione della  razza ovina </a:t>
            </a:r>
            <a:r>
              <a:rPr lang="it-IT" dirty="0" err="1" smtClean="0">
                <a:cs typeface="Times New Roman" pitchFamily="18" charset="0"/>
              </a:rPr>
              <a:t>Pomarancina</a:t>
            </a:r>
            <a:r>
              <a:rPr lang="it-IT" dirty="0" smtClean="0">
                <a:cs typeface="Times New Roman" pitchFamily="18" charset="0"/>
              </a:rPr>
              <a:t>: caratterizzazione morfologica e produttiva. </a:t>
            </a:r>
            <a:r>
              <a:rPr lang="it-IT" dirty="0" smtClean="0"/>
              <a:t>Corso di Laurea Quinquennale in Scienze Forestali ed ambientali Dipartimento di Scienze Zootecniche. Tesi di Laurea. </a:t>
            </a:r>
            <a:r>
              <a:rPr lang="it-IT" b="1" dirty="0" smtClean="0"/>
              <a:t>De Ruggiero </a:t>
            </a:r>
            <a:r>
              <a:rPr lang="it-IT" b="1" dirty="0" smtClean="0"/>
              <a:t>G</a:t>
            </a:r>
            <a:r>
              <a:rPr lang="it-IT" b="1" dirty="0" smtClean="0"/>
              <a:t>.</a:t>
            </a:r>
            <a:r>
              <a:rPr lang="it-IT" dirty="0" smtClean="0"/>
              <a:t>, 2008-2009. </a:t>
            </a:r>
            <a:r>
              <a:rPr lang="it-IT" dirty="0" smtClean="0"/>
              <a:t>Il recupero dei tipi genetici autoctoni a rischio di estinzione. Analisi di un esempio concreto: la pecora dell’</a:t>
            </a:r>
            <a:r>
              <a:rPr lang="it-IT" dirty="0" err="1" smtClean="0"/>
              <a:t>Amiata</a:t>
            </a:r>
            <a:r>
              <a:rPr lang="it-IT" dirty="0" smtClean="0"/>
              <a:t> e delle Crete Senesi. Tesi di laurea in Scienze Agrarie Tropicali e Subtropicali. </a:t>
            </a:r>
            <a:r>
              <a:rPr lang="it-IT" b="1" dirty="0" err="1" smtClean="0"/>
              <a:t>Meregalli</a:t>
            </a:r>
            <a:r>
              <a:rPr lang="it-IT" b="1" dirty="0" smtClean="0"/>
              <a:t>, A</a:t>
            </a:r>
            <a:r>
              <a:rPr lang="it-IT" b="1" dirty="0" smtClean="0"/>
              <a:t>.</a:t>
            </a:r>
            <a:r>
              <a:rPr lang="it-IT" dirty="0" smtClean="0"/>
              <a:t>,</a:t>
            </a:r>
            <a:r>
              <a:rPr lang="it-IT" b="1" dirty="0" smtClean="0"/>
              <a:t> </a:t>
            </a:r>
            <a:r>
              <a:rPr lang="it-IT" dirty="0" smtClean="0"/>
              <a:t>1984. </a:t>
            </a:r>
            <a:r>
              <a:rPr lang="it-IT" dirty="0" smtClean="0"/>
              <a:t>Conoscenza </a:t>
            </a:r>
            <a:r>
              <a:rPr lang="it-IT" dirty="0" err="1" smtClean="0"/>
              <a:t>morfofunzionale</a:t>
            </a:r>
            <a:r>
              <a:rPr lang="it-IT" dirty="0" smtClean="0"/>
              <a:t> degli animali domestici, pp. 300. </a:t>
            </a:r>
            <a:r>
              <a:rPr lang="it-IT" dirty="0" err="1" smtClean="0"/>
              <a:t>Liviana</a:t>
            </a:r>
            <a:r>
              <a:rPr lang="it-IT" dirty="0" smtClean="0"/>
              <a:t> Ed., Padova, Italy.</a:t>
            </a:r>
          </a:p>
          <a:p>
            <a:endParaRPr lang="it-IT" b="1" dirty="0" smtClean="0"/>
          </a:p>
          <a:p>
            <a:pPr algn="just"/>
            <a:endParaRPr lang="it-IT" dirty="0"/>
          </a:p>
        </p:txBody>
      </p:sp>
      <p:pic>
        <p:nvPicPr>
          <p:cNvPr id="35" name="Picture 8" descr="See full size ima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04854" y="976186"/>
            <a:ext cx="2714644" cy="3992123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04920" y="7834234"/>
            <a:ext cx="10298113" cy="750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Rettangolo 38"/>
          <p:cNvSpPr/>
          <p:nvPr/>
        </p:nvSpPr>
        <p:spPr>
          <a:xfrm>
            <a:off x="12834934" y="14049340"/>
            <a:ext cx="103585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buFontTx/>
              <a:buChar char="•"/>
            </a:pPr>
            <a:r>
              <a:rPr lang="it-IT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IF (Indice Frontale) = Larghezza della testa / Lunghezza della testa  x 100</a:t>
            </a:r>
          </a:p>
          <a:p>
            <a:pPr algn="just" eaLnBrk="0" hangingPunct="0">
              <a:buFontTx/>
              <a:buChar char="•"/>
            </a:pPr>
            <a:r>
              <a:rPr lang="it-IT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ARCO/CORDA = Rapporto  tra arco  del  profilo della testa  e  corda x 100</a:t>
            </a:r>
          </a:p>
          <a:p>
            <a:pPr algn="just" eaLnBrk="0" hangingPunct="0">
              <a:buFontTx/>
              <a:buChar char="•"/>
            </a:pPr>
            <a:r>
              <a:rPr lang="it-IT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LRT </a:t>
            </a:r>
            <a:r>
              <a:rPr lang="it-IT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(Lunghezza relativa del tronco) = Lunghezza del tronco / altezza al garrese x 100 </a:t>
            </a:r>
          </a:p>
          <a:p>
            <a:pPr algn="just" eaLnBrk="0" hangingPunct="0">
              <a:buFontTx/>
              <a:buChar char="•"/>
            </a:pPr>
            <a:r>
              <a:rPr lang="it-IT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IAT  (Indice di altezza toracica) = Altezza del torace / altezza al garrese x 100 </a:t>
            </a:r>
          </a:p>
          <a:p>
            <a:pPr algn="just" eaLnBrk="0" hangingPunct="0">
              <a:buFontTx/>
              <a:buChar char="•"/>
            </a:pPr>
            <a:r>
              <a:rPr lang="it-IT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ICT (Indice di circonferenza toracica) = circonferenza toracica / altezza al garrese x 100 </a:t>
            </a:r>
          </a:p>
          <a:p>
            <a:pPr algn="just" eaLnBrk="0" hangingPunct="0">
              <a:buFontTx/>
              <a:buChar char="•"/>
            </a:pPr>
            <a:r>
              <a:rPr lang="it-IT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IC (Indice Corporale) = Lunghezza del tronco / circonferenza toracica x 100 </a:t>
            </a:r>
          </a:p>
          <a:p>
            <a:pPr algn="just" eaLnBrk="0" hangingPunct="0">
              <a:buFontTx/>
              <a:buChar char="•"/>
            </a:pPr>
            <a:r>
              <a:rPr lang="it-IT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IDT (Indice Dattilo Toracico) = Circonferenza stinco anteriore / Circonferenza toracica x 100  </a:t>
            </a:r>
          </a:p>
        </p:txBody>
      </p:sp>
      <p:graphicFrame>
        <p:nvGraphicFramePr>
          <p:cNvPr id="42" name="Tabella 41"/>
          <p:cNvGraphicFramePr>
            <a:graphicFrameLocks noGrp="1"/>
          </p:cNvGraphicFramePr>
          <p:nvPr/>
        </p:nvGraphicFramePr>
        <p:xfrm>
          <a:off x="13406438" y="29194196"/>
          <a:ext cx="10287072" cy="396183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718131"/>
                <a:gridCol w="2939163"/>
                <a:gridCol w="2629778"/>
              </a:tblGrid>
              <a:tr h="642942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it-IT" sz="36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it-IT" sz="3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Arieti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it-IT" sz="3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Pecore</a:t>
                      </a:r>
                    </a:p>
                  </a:txBody>
                  <a:tcPr marL="9525" marR="9525" marT="9525" marB="0"/>
                </a:tc>
              </a:tr>
              <a:tr h="642942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it-IT" sz="36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it-IT" sz="36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Media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it-IT" sz="36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Media</a:t>
                      </a:r>
                    </a:p>
                  </a:txBody>
                  <a:tcPr marL="9525" marR="9525" marT="9525" marB="0" anchor="b"/>
                </a:tc>
              </a:tr>
              <a:tr h="65782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36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Numero capi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it-IT" sz="3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it-IT" sz="3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</a:tr>
              <a:tr h="645918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3600" b="1" u="none" strike="noStrik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circ.stinco</a:t>
                      </a:r>
                      <a:r>
                        <a:rPr lang="it-IT" sz="36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ant. </a:t>
                      </a:r>
                      <a:r>
                        <a:rPr lang="it-IT" sz="36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cm</a:t>
                      </a:r>
                      <a:endParaRPr lang="it-IT" sz="36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it-IT" sz="3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9,61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it-IT" sz="3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8,86</a:t>
                      </a:r>
                    </a:p>
                  </a:txBody>
                  <a:tcPr marL="9525" marR="9525" marT="9525" marB="0" anchor="b"/>
                </a:tc>
              </a:tr>
              <a:tr h="71438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3600" b="1" u="none" strike="noStrik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circ.stinco</a:t>
                      </a:r>
                      <a:r>
                        <a:rPr lang="it-IT" sz="36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post. </a:t>
                      </a:r>
                      <a:r>
                        <a:rPr lang="it-IT" sz="36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cm</a:t>
                      </a:r>
                      <a:endParaRPr lang="it-IT" sz="36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it-IT" sz="3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it-IT" sz="3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10,35</a:t>
                      </a:r>
                    </a:p>
                  </a:txBody>
                  <a:tcPr marL="9525" marR="9525" marT="9525" marB="0" anchor="b"/>
                </a:tc>
              </a:tr>
              <a:tr h="65782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36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IDT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it-IT" sz="3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9,59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it-IT" sz="3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9,19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43" name="Tabella 42"/>
          <p:cNvGraphicFramePr>
            <a:graphicFrameLocks noGrp="1"/>
          </p:cNvGraphicFramePr>
          <p:nvPr/>
        </p:nvGraphicFramePr>
        <p:xfrm>
          <a:off x="1762044" y="18549934"/>
          <a:ext cx="9286941" cy="707754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214842"/>
                <a:gridCol w="2571768"/>
                <a:gridCol w="2500331"/>
              </a:tblGrid>
              <a:tr h="479173">
                <a:tc>
                  <a:txBody>
                    <a:bodyPr/>
                    <a:lstStyle/>
                    <a:p>
                      <a:pPr algn="just" fontAlgn="t"/>
                      <a:endParaRPr lang="it-IT" sz="3600" b="0" i="0" u="none" strike="noStrike" dirty="0"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it-IT" sz="3600" u="none" strike="noStrike" kern="1200" dirty="0">
                          <a:latin typeface="+mn-lt"/>
                          <a:cs typeface="Arial" pitchFamily="34" charset="0"/>
                        </a:rPr>
                        <a:t>Arieti</a:t>
                      </a:r>
                      <a:endParaRPr lang="it-IT" sz="3600" b="1" i="0" u="none" strike="noStrike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it-IT" sz="3600" u="none" strike="noStrike" kern="1200" dirty="0">
                          <a:latin typeface="+mn-lt"/>
                          <a:cs typeface="Arial" pitchFamily="34" charset="0"/>
                        </a:rPr>
                        <a:t>Pecore</a:t>
                      </a:r>
                      <a:endParaRPr lang="it-IT" sz="3600" b="1" i="0" u="none" strike="noStrike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</a:tr>
              <a:tr h="498150">
                <a:tc>
                  <a:txBody>
                    <a:bodyPr/>
                    <a:lstStyle/>
                    <a:p>
                      <a:pPr algn="just" fontAlgn="b"/>
                      <a:endParaRPr lang="it-IT" sz="3600" b="0" i="0" u="none" strike="noStrike" dirty="0"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it-IT" sz="3600" b="1" u="none" strike="noStrike" kern="1200" dirty="0">
                          <a:latin typeface="+mn-lt"/>
                          <a:cs typeface="Arial" pitchFamily="34" charset="0"/>
                        </a:rPr>
                        <a:t>Media</a:t>
                      </a:r>
                      <a:endParaRPr lang="it-IT" sz="3600" b="1" i="0" u="none" strike="noStrike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it-IT" sz="3600" b="1" u="none" strike="noStrike" kern="1200" dirty="0">
                          <a:latin typeface="+mn-lt"/>
                          <a:cs typeface="Arial" pitchFamily="34" charset="0"/>
                        </a:rPr>
                        <a:t>Media</a:t>
                      </a:r>
                      <a:endParaRPr lang="it-IT" sz="3600" b="1" i="0" u="none" strike="noStrike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80652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3600" b="1" u="none" strike="noStrike" kern="1200" dirty="0">
                          <a:latin typeface="+mn-lt"/>
                          <a:cs typeface="Arial" pitchFamily="34" charset="0"/>
                        </a:rPr>
                        <a:t>Numero capi</a:t>
                      </a:r>
                      <a:endParaRPr lang="it-IT" sz="3600" b="1" i="0" u="none" strike="noStrike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it-IT" sz="3600" u="none" strike="noStrike" kern="1200" dirty="0">
                          <a:latin typeface="+mn-lt"/>
                          <a:cs typeface="Arial" pitchFamily="34" charset="0"/>
                        </a:rPr>
                        <a:t>9</a:t>
                      </a:r>
                      <a:endParaRPr lang="it-IT" sz="3600" b="1" i="0" u="none" strike="noStrike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it-IT" sz="3600" u="none" strike="noStrike" kern="1200" dirty="0">
                          <a:latin typeface="+mn-lt"/>
                          <a:cs typeface="Arial" pitchFamily="34" charset="0"/>
                        </a:rPr>
                        <a:t>50</a:t>
                      </a:r>
                      <a:endParaRPr lang="it-IT" sz="3600" b="1" i="0" u="none" strike="noStrike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80652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3600" b="1" u="none" strike="noStrike" kern="1200" dirty="0" err="1">
                          <a:latin typeface="+mn-lt"/>
                          <a:cs typeface="Arial" pitchFamily="34" charset="0"/>
                        </a:rPr>
                        <a:t>Largh.testa</a:t>
                      </a:r>
                      <a:r>
                        <a:rPr lang="it-IT" sz="3600" b="1" u="none" strike="noStrike" kern="1200" dirty="0">
                          <a:latin typeface="+mn-lt"/>
                          <a:cs typeface="Arial" pitchFamily="34" charset="0"/>
                        </a:rPr>
                        <a:t> cm</a:t>
                      </a:r>
                      <a:endParaRPr lang="it-IT" sz="3600" b="1" i="0" u="none" strike="noStrike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it-IT" sz="3600" u="none" strike="noStrike" kern="1200" dirty="0">
                          <a:latin typeface="+mn-lt"/>
                          <a:cs typeface="Arial" pitchFamily="34" charset="0"/>
                        </a:rPr>
                        <a:t>12,55</a:t>
                      </a:r>
                      <a:endParaRPr lang="it-IT" sz="3600" b="1" i="0" u="none" strike="noStrike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it-IT" sz="3600" u="none" strike="noStrike" kern="1200" dirty="0">
                          <a:latin typeface="+mn-lt"/>
                          <a:cs typeface="Arial" pitchFamily="34" charset="0"/>
                        </a:rPr>
                        <a:t>11,12</a:t>
                      </a:r>
                      <a:endParaRPr lang="it-IT" sz="3600" b="1" i="0" u="none" strike="noStrike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7107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3600" b="1" u="none" strike="noStrike" kern="1200" dirty="0">
                          <a:latin typeface="+mn-lt"/>
                          <a:cs typeface="Arial" pitchFamily="34" charset="0"/>
                        </a:rPr>
                        <a:t>Arco nasale cm</a:t>
                      </a:r>
                      <a:endParaRPr lang="it-IT" sz="3600" b="1" i="0" u="none" strike="noStrike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it-IT" sz="3600" u="none" strike="noStrike" kern="1200" dirty="0">
                          <a:latin typeface="+mn-lt"/>
                          <a:cs typeface="Arial" pitchFamily="34" charset="0"/>
                        </a:rPr>
                        <a:t>26,5</a:t>
                      </a:r>
                      <a:endParaRPr lang="it-IT" sz="3600" b="1" i="0" u="none" strike="noStrike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it-IT" sz="3600" u="none" strike="noStrike" kern="1200" dirty="0">
                          <a:latin typeface="+mn-lt"/>
                          <a:cs typeface="Arial" pitchFamily="34" charset="0"/>
                        </a:rPr>
                        <a:t>25,54</a:t>
                      </a:r>
                      <a:endParaRPr lang="it-IT" sz="3600" b="1" i="0" u="none" strike="noStrike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7572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3600" b="1" u="none" strike="noStrike" kern="1200" dirty="0">
                          <a:latin typeface="+mn-lt"/>
                          <a:cs typeface="Arial" pitchFamily="34" charset="0"/>
                        </a:rPr>
                        <a:t>Corda nasale cm</a:t>
                      </a:r>
                      <a:endParaRPr lang="it-IT" sz="3600" b="1" i="0" u="none" strike="noStrike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it-IT" sz="3600" u="none" strike="noStrike" kern="1200" dirty="0">
                          <a:latin typeface="+mn-lt"/>
                          <a:cs typeface="Arial" pitchFamily="34" charset="0"/>
                        </a:rPr>
                        <a:t>24,22</a:t>
                      </a:r>
                      <a:endParaRPr lang="it-IT" sz="3600" b="1" i="0" u="none" strike="noStrike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it-IT" sz="3600" u="none" strike="noStrike" kern="1200" dirty="0">
                          <a:latin typeface="+mn-lt"/>
                          <a:cs typeface="Arial" pitchFamily="34" charset="0"/>
                        </a:rPr>
                        <a:t>23,17</a:t>
                      </a:r>
                      <a:endParaRPr lang="it-IT" sz="3600" b="1" i="0" u="none" strike="noStrike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20979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3600" b="1" u="none" strike="noStrike" kern="1200" dirty="0" err="1">
                          <a:latin typeface="+mn-lt"/>
                          <a:cs typeface="Arial" pitchFamily="34" charset="0"/>
                        </a:rPr>
                        <a:t>Lungh</a:t>
                      </a:r>
                      <a:r>
                        <a:rPr lang="it-IT" sz="3600" b="1" u="none" strike="noStrike" kern="1200" dirty="0">
                          <a:latin typeface="+mn-lt"/>
                          <a:cs typeface="Arial" pitchFamily="34" charset="0"/>
                        </a:rPr>
                        <a:t>. Orecchio cm</a:t>
                      </a:r>
                      <a:endParaRPr lang="it-IT" sz="3600" b="1" i="0" u="none" strike="noStrike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it-IT" sz="3600" u="none" strike="noStrike" kern="1200" dirty="0">
                          <a:latin typeface="+mn-lt"/>
                          <a:cs typeface="Arial" pitchFamily="34" charset="0"/>
                        </a:rPr>
                        <a:t>11,05</a:t>
                      </a:r>
                      <a:endParaRPr lang="it-IT" sz="3600" b="1" i="0" u="none" strike="noStrike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it-IT" sz="3600" u="none" strike="noStrike" kern="1200" dirty="0">
                          <a:latin typeface="+mn-lt"/>
                          <a:cs typeface="Arial" pitchFamily="34" charset="0"/>
                        </a:rPr>
                        <a:t>11,57</a:t>
                      </a:r>
                      <a:endParaRPr lang="it-IT" sz="3600" b="1" i="0" u="none" strike="noStrike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850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3600" b="1" u="none" strike="noStrike" kern="1200" dirty="0">
                          <a:latin typeface="+mn-lt"/>
                          <a:cs typeface="Arial" pitchFamily="34" charset="0"/>
                        </a:rPr>
                        <a:t>IF</a:t>
                      </a:r>
                      <a:endParaRPr lang="it-IT" sz="3600" b="1" i="0" u="none" strike="noStrike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it-IT" sz="3600" u="none" strike="noStrike" kern="1200" dirty="0">
                          <a:latin typeface="+mn-lt"/>
                          <a:cs typeface="Arial" pitchFamily="34" charset="0"/>
                        </a:rPr>
                        <a:t>47,69</a:t>
                      </a:r>
                      <a:endParaRPr lang="it-IT" sz="3600" b="1" i="0" u="none" strike="noStrike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it-IT" sz="3600" u="none" strike="noStrike" kern="1200" dirty="0">
                          <a:latin typeface="+mn-lt"/>
                          <a:cs typeface="Arial" pitchFamily="34" charset="0"/>
                        </a:rPr>
                        <a:t>44,02</a:t>
                      </a:r>
                      <a:endParaRPr lang="it-IT" sz="3600" b="1" i="0" u="none" strike="noStrike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80652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3600" b="1" u="none" strike="noStrike" kern="1200" dirty="0">
                          <a:latin typeface="+mn-lt"/>
                          <a:cs typeface="Arial" pitchFamily="34" charset="0"/>
                        </a:rPr>
                        <a:t>ARCO/CORDA</a:t>
                      </a:r>
                      <a:endParaRPr lang="it-IT" sz="3600" b="1" i="0" u="none" strike="noStrike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it-IT" sz="3600" u="none" strike="noStrike" kern="1200" dirty="0">
                          <a:latin typeface="+mn-lt"/>
                          <a:cs typeface="Arial" pitchFamily="34" charset="0"/>
                        </a:rPr>
                        <a:t>109,46</a:t>
                      </a:r>
                      <a:endParaRPr lang="it-IT" sz="3600" b="1" i="0" u="none" strike="noStrike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it-IT" sz="3600" u="none" strike="noStrike" kern="1200" dirty="0">
                          <a:latin typeface="+mn-lt"/>
                          <a:cs typeface="Arial" pitchFamily="34" charset="0"/>
                        </a:rPr>
                        <a:t>110,43</a:t>
                      </a:r>
                      <a:endParaRPr lang="it-IT" sz="3600" b="1" i="0" u="none" strike="noStrike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45" name="Tabella 44"/>
          <p:cNvGraphicFramePr>
            <a:graphicFrameLocks noGrp="1"/>
          </p:cNvGraphicFramePr>
          <p:nvPr/>
        </p:nvGraphicFramePr>
        <p:xfrm>
          <a:off x="1690606" y="27479684"/>
          <a:ext cx="9358378" cy="57150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286280"/>
                <a:gridCol w="2357454"/>
                <a:gridCol w="2714644"/>
              </a:tblGrid>
              <a:tr h="700092">
                <a:tc>
                  <a:txBody>
                    <a:bodyPr/>
                    <a:lstStyle/>
                    <a:p>
                      <a:pPr algn="l" fontAlgn="t"/>
                      <a:endParaRPr lang="it-IT" sz="3600" b="1" i="0" u="none" strike="noStrike" dirty="0"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it-IT" sz="3600" u="none" strike="noStrike" kern="1200" dirty="0">
                          <a:latin typeface="+mj-lt"/>
                          <a:cs typeface="Arial" pitchFamily="34" charset="0"/>
                        </a:rPr>
                        <a:t>Arieti</a:t>
                      </a:r>
                      <a:endParaRPr lang="it-IT" sz="36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it-IT" sz="3600" u="none" strike="noStrike" kern="1200" dirty="0">
                          <a:latin typeface="+mj-lt"/>
                          <a:cs typeface="Arial" pitchFamily="34" charset="0"/>
                        </a:rPr>
                        <a:t>Pecore</a:t>
                      </a:r>
                      <a:endParaRPr lang="it-IT" sz="36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</a:tr>
              <a:tr h="700092">
                <a:tc>
                  <a:txBody>
                    <a:bodyPr/>
                    <a:lstStyle/>
                    <a:p>
                      <a:pPr algn="l" fontAlgn="b"/>
                      <a:endParaRPr lang="it-IT" sz="3600" b="1" i="0" u="none" strike="noStrike" dirty="0"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it-IT" sz="3600" b="1" u="none" strike="noStrike" kern="1200" dirty="0">
                          <a:latin typeface="+mj-lt"/>
                          <a:cs typeface="Arial" pitchFamily="34" charset="0"/>
                        </a:rPr>
                        <a:t>Media  </a:t>
                      </a:r>
                      <a:endParaRPr lang="it-IT" sz="36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it-IT" sz="3600" b="1" u="none" strike="noStrike" kern="1200" dirty="0">
                          <a:latin typeface="+mj-lt"/>
                          <a:cs typeface="Arial" pitchFamily="34" charset="0"/>
                        </a:rPr>
                        <a:t>Media</a:t>
                      </a:r>
                      <a:endParaRPr lang="it-IT" sz="36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8858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3600" b="1" u="none" strike="noStrike" kern="1200" dirty="0">
                          <a:latin typeface="+mj-lt"/>
                          <a:cs typeface="Arial" pitchFamily="34" charset="0"/>
                        </a:rPr>
                        <a:t>Numero capi</a:t>
                      </a:r>
                      <a:endParaRPr lang="it-IT" sz="36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it-IT" sz="3600" u="none" strike="noStrike" kern="1200" dirty="0">
                          <a:latin typeface="+mj-lt"/>
                          <a:cs typeface="Arial" pitchFamily="34" charset="0"/>
                        </a:rPr>
                        <a:t>9</a:t>
                      </a:r>
                      <a:endParaRPr lang="it-IT" sz="36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it-IT" sz="3600" u="none" strike="noStrike" kern="1200" dirty="0">
                          <a:latin typeface="+mj-lt"/>
                          <a:cs typeface="Arial" pitchFamily="34" charset="0"/>
                        </a:rPr>
                        <a:t>50</a:t>
                      </a:r>
                      <a:endParaRPr lang="it-IT" sz="36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85725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3600" b="1" u="none" strike="noStrike" kern="1200" dirty="0" err="1">
                          <a:latin typeface="+mj-lt"/>
                          <a:cs typeface="Arial" pitchFamily="34" charset="0"/>
                        </a:rPr>
                        <a:t>lungh.groppa</a:t>
                      </a:r>
                      <a:r>
                        <a:rPr lang="it-IT" sz="3600" b="1" u="none" strike="noStrike" kern="1200" dirty="0">
                          <a:latin typeface="+mj-lt"/>
                          <a:cs typeface="Arial" pitchFamily="34" charset="0"/>
                        </a:rPr>
                        <a:t> cm</a:t>
                      </a:r>
                      <a:endParaRPr lang="it-IT" sz="36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it-IT" sz="3600" u="none" strike="noStrike" kern="1200" dirty="0">
                          <a:latin typeface="+mj-lt"/>
                          <a:cs typeface="Arial" pitchFamily="34" charset="0"/>
                        </a:rPr>
                        <a:t>24,78</a:t>
                      </a:r>
                      <a:endParaRPr lang="it-IT" sz="36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it-IT" sz="3600" u="none" strike="noStrike" kern="1200" dirty="0">
                          <a:latin typeface="+mj-lt"/>
                          <a:cs typeface="Arial" pitchFamily="34" charset="0"/>
                        </a:rPr>
                        <a:t>23,36</a:t>
                      </a:r>
                      <a:endParaRPr lang="it-IT" sz="36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858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3600" b="1" u="none" strike="noStrike" kern="1200" dirty="0" err="1">
                          <a:latin typeface="+mj-lt"/>
                          <a:cs typeface="Arial" pitchFamily="34" charset="0"/>
                        </a:rPr>
                        <a:t>Largh.bisiliaca</a:t>
                      </a:r>
                      <a:r>
                        <a:rPr lang="it-IT" sz="3600" b="1" u="none" strike="noStrike" kern="1200" dirty="0">
                          <a:latin typeface="+mj-lt"/>
                          <a:cs typeface="Arial" pitchFamily="34" charset="0"/>
                        </a:rPr>
                        <a:t> cm</a:t>
                      </a:r>
                      <a:endParaRPr lang="it-IT" sz="36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it-IT" sz="3600" u="none" strike="noStrike" kern="1200" dirty="0">
                          <a:latin typeface="+mj-lt"/>
                          <a:cs typeface="Arial" pitchFamily="34" charset="0"/>
                        </a:rPr>
                        <a:t>19</a:t>
                      </a:r>
                      <a:endParaRPr lang="it-IT" sz="36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it-IT" sz="3600" u="none" strike="noStrike" kern="1200" dirty="0">
                          <a:latin typeface="+mj-lt"/>
                          <a:cs typeface="Arial" pitchFamily="34" charset="0"/>
                        </a:rPr>
                        <a:t>20,21</a:t>
                      </a:r>
                      <a:endParaRPr lang="it-IT" sz="36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92869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3600" b="1" u="none" strike="noStrike" kern="1200" dirty="0" err="1">
                          <a:latin typeface="+mj-lt"/>
                          <a:cs typeface="Arial" pitchFamily="34" charset="0"/>
                        </a:rPr>
                        <a:t>Largh</a:t>
                      </a:r>
                      <a:r>
                        <a:rPr lang="it-IT" sz="3600" b="1" u="none" strike="noStrike" kern="1200" dirty="0">
                          <a:latin typeface="+mj-lt"/>
                          <a:cs typeface="Arial" pitchFamily="34" charset="0"/>
                        </a:rPr>
                        <a:t>. </a:t>
                      </a:r>
                      <a:r>
                        <a:rPr lang="it-IT" sz="3600" b="1" u="none" strike="noStrike" kern="1200" dirty="0" err="1">
                          <a:latin typeface="+mj-lt"/>
                          <a:cs typeface="Arial" pitchFamily="34" charset="0"/>
                        </a:rPr>
                        <a:t>Bitroc</a:t>
                      </a:r>
                      <a:r>
                        <a:rPr lang="it-IT" sz="3600" b="1" u="none" strike="noStrike" kern="1200" dirty="0">
                          <a:latin typeface="+mj-lt"/>
                          <a:cs typeface="Arial" pitchFamily="34" charset="0"/>
                        </a:rPr>
                        <a:t>. cm</a:t>
                      </a:r>
                      <a:endParaRPr lang="it-IT" sz="36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it-IT" sz="3600" u="none" strike="noStrike" kern="1200" dirty="0">
                          <a:latin typeface="+mj-lt"/>
                          <a:cs typeface="Arial" pitchFamily="34" charset="0"/>
                        </a:rPr>
                        <a:t>22,44</a:t>
                      </a:r>
                      <a:endParaRPr lang="it-IT" sz="36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it-IT" sz="3600" u="none" strike="noStrike" kern="1200" dirty="0">
                          <a:latin typeface="+mj-lt"/>
                          <a:cs typeface="Arial" pitchFamily="34" charset="0"/>
                        </a:rPr>
                        <a:t>22,47</a:t>
                      </a:r>
                      <a:endParaRPr lang="it-IT" sz="36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85725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3600" b="1" u="none" strike="noStrike" kern="1200" dirty="0" err="1">
                          <a:latin typeface="+mj-lt"/>
                          <a:cs typeface="Arial" pitchFamily="34" charset="0"/>
                        </a:rPr>
                        <a:t>Largh</a:t>
                      </a:r>
                      <a:r>
                        <a:rPr lang="it-IT" sz="3600" b="1" u="none" strike="noStrike" kern="1200" dirty="0">
                          <a:latin typeface="+mj-lt"/>
                          <a:cs typeface="Arial" pitchFamily="34" charset="0"/>
                        </a:rPr>
                        <a:t>. </a:t>
                      </a:r>
                      <a:r>
                        <a:rPr lang="it-IT" sz="3600" b="1" u="none" strike="noStrike" kern="1200" dirty="0" err="1">
                          <a:latin typeface="+mj-lt"/>
                          <a:cs typeface="Arial" pitchFamily="34" charset="0"/>
                        </a:rPr>
                        <a:t>Bisisch</a:t>
                      </a:r>
                      <a:r>
                        <a:rPr lang="it-IT" sz="3600" b="1" u="none" strike="noStrike" kern="1200" dirty="0">
                          <a:latin typeface="+mj-lt"/>
                          <a:cs typeface="Arial" pitchFamily="34" charset="0"/>
                        </a:rPr>
                        <a:t>. cm</a:t>
                      </a:r>
                      <a:endParaRPr lang="it-IT" sz="36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it-IT" sz="3600" u="none" strike="noStrike" kern="1200" dirty="0">
                          <a:latin typeface="+mj-lt"/>
                          <a:cs typeface="Arial" pitchFamily="34" charset="0"/>
                        </a:rPr>
                        <a:t>8,89</a:t>
                      </a:r>
                      <a:endParaRPr lang="it-IT" sz="36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it-IT" sz="3600" u="none" strike="noStrike" kern="1200" dirty="0">
                          <a:latin typeface="+mj-lt"/>
                          <a:cs typeface="Arial" pitchFamily="34" charset="0"/>
                        </a:rPr>
                        <a:t>9,1</a:t>
                      </a:r>
                      <a:endParaRPr lang="it-IT" sz="360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47" name="Tabella 46"/>
          <p:cNvGraphicFramePr>
            <a:graphicFrameLocks noGrp="1"/>
          </p:cNvGraphicFramePr>
          <p:nvPr/>
        </p:nvGraphicFramePr>
        <p:xfrm>
          <a:off x="13335000" y="18549934"/>
          <a:ext cx="10144195" cy="821537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693583"/>
                <a:gridCol w="2725306"/>
                <a:gridCol w="2725306"/>
              </a:tblGrid>
              <a:tr h="575230">
                <a:tc>
                  <a:txBody>
                    <a:bodyPr/>
                    <a:lstStyle/>
                    <a:p>
                      <a:pPr algn="just" fontAlgn="t"/>
                      <a:endParaRPr lang="it-IT" sz="36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it-IT" sz="3600" u="none" strike="noStrike" kern="1200" dirty="0">
                          <a:latin typeface="+mn-lt"/>
                          <a:cs typeface="Arial" pitchFamily="34" charset="0"/>
                        </a:rPr>
                        <a:t>Arieti</a:t>
                      </a:r>
                      <a:endParaRPr lang="it-IT" sz="36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it-IT" sz="3600" u="none" strike="noStrike" kern="1200" dirty="0">
                          <a:latin typeface="+mn-lt"/>
                          <a:cs typeface="Arial" pitchFamily="34" charset="0"/>
                        </a:rPr>
                        <a:t>Pecore</a:t>
                      </a:r>
                      <a:endParaRPr lang="it-IT" sz="36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</a:tr>
              <a:tr h="575230">
                <a:tc>
                  <a:txBody>
                    <a:bodyPr/>
                    <a:lstStyle/>
                    <a:p>
                      <a:pPr algn="just" fontAlgn="t"/>
                      <a:endParaRPr lang="it-IT" sz="36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it-IT" sz="3600" b="1" u="none" strike="noStrike" kern="1200" dirty="0">
                          <a:latin typeface="+mn-lt"/>
                          <a:cs typeface="Arial" pitchFamily="34" charset="0"/>
                        </a:rPr>
                        <a:t>Media</a:t>
                      </a:r>
                      <a:endParaRPr lang="it-IT" sz="36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it-IT" sz="3600" b="1" u="none" strike="noStrike" kern="1200" dirty="0">
                          <a:latin typeface="+mn-lt"/>
                          <a:cs typeface="Arial" pitchFamily="34" charset="0"/>
                        </a:rPr>
                        <a:t>Media</a:t>
                      </a:r>
                      <a:endParaRPr lang="it-IT" sz="36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</a:tr>
              <a:tr h="560096">
                <a:tc>
                  <a:txBody>
                    <a:bodyPr/>
                    <a:lstStyle/>
                    <a:p>
                      <a:pPr algn="just" fontAlgn="b"/>
                      <a:r>
                        <a:rPr lang="it-IT" sz="3600" b="1" u="none" strike="noStrike" kern="1200" dirty="0">
                          <a:latin typeface="+mn-lt"/>
                          <a:cs typeface="Arial" pitchFamily="34" charset="0"/>
                        </a:rPr>
                        <a:t>Numero capi</a:t>
                      </a:r>
                      <a:endParaRPr lang="it-IT" sz="36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it-IT" sz="3600" u="none" strike="noStrike" kern="1200" dirty="0">
                          <a:latin typeface="+mn-lt"/>
                          <a:cs typeface="Arial" pitchFamily="34" charset="0"/>
                        </a:rPr>
                        <a:t>9</a:t>
                      </a:r>
                      <a:endParaRPr lang="it-IT" sz="36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it-IT" sz="3600" u="none" strike="noStrike" kern="1200" dirty="0">
                          <a:latin typeface="+mn-lt"/>
                          <a:cs typeface="Arial" pitchFamily="34" charset="0"/>
                        </a:rPr>
                        <a:t>50</a:t>
                      </a:r>
                      <a:endParaRPr lang="it-IT" sz="36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46898">
                <a:tc>
                  <a:txBody>
                    <a:bodyPr/>
                    <a:lstStyle/>
                    <a:p>
                      <a:pPr algn="just" fontAlgn="t"/>
                      <a:r>
                        <a:rPr lang="it-IT" sz="3600" b="1" u="none" strike="noStrike" kern="1200" dirty="0">
                          <a:latin typeface="+mn-lt"/>
                          <a:cs typeface="Arial" pitchFamily="34" charset="0"/>
                        </a:rPr>
                        <a:t>alt. Garrese cm</a:t>
                      </a:r>
                      <a:endParaRPr lang="it-IT" sz="36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it-IT" sz="3600" u="none" strike="noStrike" kern="1200" dirty="0">
                          <a:latin typeface="+mn-lt"/>
                          <a:cs typeface="Arial" pitchFamily="34" charset="0"/>
                        </a:rPr>
                        <a:t>73,78</a:t>
                      </a:r>
                      <a:endParaRPr lang="it-IT" sz="36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it-IT" sz="3600" u="none" strike="noStrike" kern="1200" dirty="0">
                          <a:latin typeface="+mn-lt"/>
                          <a:cs typeface="Arial" pitchFamily="34" charset="0"/>
                        </a:rPr>
                        <a:t>70,64</a:t>
                      </a:r>
                      <a:endParaRPr lang="it-IT" sz="36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</a:tr>
              <a:tr h="785818">
                <a:tc>
                  <a:txBody>
                    <a:bodyPr/>
                    <a:lstStyle/>
                    <a:p>
                      <a:pPr algn="just" fontAlgn="t"/>
                      <a:r>
                        <a:rPr lang="it-IT" sz="3600" b="1" u="none" strike="noStrike" kern="1200" dirty="0">
                          <a:latin typeface="+mn-lt"/>
                          <a:cs typeface="Arial" pitchFamily="34" charset="0"/>
                        </a:rPr>
                        <a:t>alt. Croce cm</a:t>
                      </a:r>
                      <a:endParaRPr lang="it-IT" sz="36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it-IT" sz="3600" u="none" strike="noStrike" kern="1200" dirty="0">
                          <a:latin typeface="+mn-lt"/>
                          <a:cs typeface="Arial" pitchFamily="34" charset="0"/>
                        </a:rPr>
                        <a:t>74</a:t>
                      </a:r>
                      <a:endParaRPr lang="it-IT" sz="36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it-IT" sz="3600" u="none" strike="noStrike" kern="1200" dirty="0">
                          <a:latin typeface="+mn-lt"/>
                          <a:cs typeface="Arial" pitchFamily="34" charset="0"/>
                        </a:rPr>
                        <a:t>70,64</a:t>
                      </a:r>
                      <a:endParaRPr lang="it-IT" sz="36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</a:tr>
              <a:tr h="785818">
                <a:tc>
                  <a:txBody>
                    <a:bodyPr/>
                    <a:lstStyle/>
                    <a:p>
                      <a:pPr algn="just" fontAlgn="t"/>
                      <a:r>
                        <a:rPr lang="it-IT" sz="3600" b="1" u="none" strike="noStrike" kern="1200" dirty="0">
                          <a:latin typeface="+mn-lt"/>
                          <a:cs typeface="Arial" pitchFamily="34" charset="0"/>
                        </a:rPr>
                        <a:t>circ. Torace cm</a:t>
                      </a:r>
                      <a:endParaRPr lang="it-IT" sz="36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it-IT" sz="3600" u="none" strike="noStrike" kern="1200" dirty="0">
                          <a:latin typeface="+mn-lt"/>
                          <a:cs typeface="Arial" pitchFamily="34" charset="0"/>
                        </a:rPr>
                        <a:t>100,44</a:t>
                      </a:r>
                      <a:endParaRPr lang="it-IT" sz="36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it-IT" sz="3600" u="none" strike="noStrike" kern="1200" dirty="0">
                          <a:latin typeface="+mn-lt"/>
                          <a:cs typeface="Arial" pitchFamily="34" charset="0"/>
                        </a:rPr>
                        <a:t>96,94</a:t>
                      </a:r>
                      <a:endParaRPr lang="it-IT" sz="36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</a:tr>
              <a:tr h="642942"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it-IT" sz="3600" b="1" u="none" strike="noStrike" kern="1200" dirty="0">
                          <a:latin typeface="+mn-lt"/>
                          <a:cs typeface="Arial" pitchFamily="34" charset="0"/>
                        </a:rPr>
                        <a:t>Alt. Torace cm</a:t>
                      </a:r>
                      <a:endParaRPr lang="it-IT" sz="36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it-IT" sz="3600" u="none" strike="noStrike" kern="1200" dirty="0">
                          <a:latin typeface="+mn-lt"/>
                          <a:cs typeface="Arial" pitchFamily="34" charset="0"/>
                        </a:rPr>
                        <a:t>35,11</a:t>
                      </a:r>
                      <a:endParaRPr lang="it-IT" sz="36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it-IT" sz="3600" u="none" strike="noStrike" kern="1200" dirty="0">
                          <a:latin typeface="+mn-lt"/>
                          <a:cs typeface="Arial" pitchFamily="34" charset="0"/>
                        </a:rPr>
                        <a:t>32,95</a:t>
                      </a:r>
                      <a:endParaRPr lang="it-IT" sz="36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</a:tr>
              <a:tr h="1110635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it-IT" sz="3600" b="1" u="none" strike="noStrike" kern="1200" dirty="0">
                          <a:latin typeface="+mn-lt"/>
                          <a:cs typeface="Arial" pitchFamily="34" charset="0"/>
                        </a:rPr>
                        <a:t>circonferenza del torace cm</a:t>
                      </a:r>
                      <a:endParaRPr lang="it-IT" sz="36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it-IT" sz="3600" u="none" strike="noStrike" kern="1200" dirty="0">
                          <a:latin typeface="+mn-lt"/>
                          <a:cs typeface="Arial" pitchFamily="34" charset="0"/>
                        </a:rPr>
                        <a:t>100,44</a:t>
                      </a:r>
                      <a:endParaRPr lang="it-IT" sz="36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it-IT" sz="3600" u="none" strike="noStrike" kern="1200" dirty="0">
                          <a:latin typeface="+mn-lt"/>
                          <a:cs typeface="Arial" pitchFamily="34" charset="0"/>
                        </a:rPr>
                        <a:t>96,94</a:t>
                      </a:r>
                      <a:endParaRPr lang="it-IT" sz="36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</a:tr>
              <a:tr h="560096"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it-IT" sz="3600" b="1" u="none" strike="noStrike" kern="1200" dirty="0">
                          <a:latin typeface="+mn-lt"/>
                          <a:cs typeface="Arial" pitchFamily="34" charset="0"/>
                        </a:rPr>
                        <a:t>Largh. Torace cm</a:t>
                      </a:r>
                      <a:endParaRPr lang="it-IT" sz="36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it-IT" sz="3600" u="none" strike="noStrike" kern="1200" dirty="0">
                          <a:latin typeface="+mn-lt"/>
                          <a:cs typeface="Arial" pitchFamily="34" charset="0"/>
                        </a:rPr>
                        <a:t>23,33</a:t>
                      </a:r>
                      <a:endParaRPr lang="it-IT" sz="36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it-IT" sz="3600" u="none" strike="noStrike" kern="1200" dirty="0">
                          <a:latin typeface="+mn-lt"/>
                          <a:cs typeface="Arial" pitchFamily="34" charset="0"/>
                        </a:rPr>
                        <a:t>23,84</a:t>
                      </a:r>
                      <a:endParaRPr lang="it-IT" sz="36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</a:tr>
              <a:tr h="686723">
                <a:tc>
                  <a:txBody>
                    <a:bodyPr/>
                    <a:lstStyle/>
                    <a:p>
                      <a:pPr algn="l" fontAlgn="b"/>
                      <a:r>
                        <a:rPr lang="it-IT" sz="3600" b="1" u="none" strike="noStrike" dirty="0">
                          <a:latin typeface="+mn-lt"/>
                          <a:cs typeface="Arial" pitchFamily="34" charset="0"/>
                        </a:rPr>
                        <a:t>IAT</a:t>
                      </a:r>
                      <a:endParaRPr lang="it-IT" sz="3600" b="1" i="0" u="none" strike="noStrike" dirty="0">
                        <a:solidFill>
                          <a:sysClr val="windowText" lastClr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it-IT" sz="3600" u="none" strike="noStrike" dirty="0">
                          <a:latin typeface="+mn-lt"/>
                          <a:cs typeface="Arial" pitchFamily="34" charset="0"/>
                        </a:rPr>
                        <a:t>47,85</a:t>
                      </a:r>
                      <a:endParaRPr lang="it-IT" sz="3600" b="0" i="0" u="none" strike="noStrike" dirty="0">
                        <a:solidFill>
                          <a:sysClr val="windowText" lastClr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it-IT" sz="3600" u="none" strike="noStrike" dirty="0">
                          <a:latin typeface="+mn-lt"/>
                          <a:cs typeface="Arial" pitchFamily="34" charset="0"/>
                        </a:rPr>
                        <a:t>46,8</a:t>
                      </a:r>
                      <a:endParaRPr lang="it-IT" sz="3600" b="0" i="0" u="none" strike="noStrike" dirty="0">
                        <a:solidFill>
                          <a:sysClr val="windowText" lastClr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42942">
                <a:tc>
                  <a:txBody>
                    <a:bodyPr/>
                    <a:lstStyle/>
                    <a:p>
                      <a:pPr algn="just" fontAlgn="t"/>
                      <a:r>
                        <a:rPr lang="it-IT" sz="3600" b="1" u="none" strike="noStrike" kern="1200" dirty="0" smtClean="0">
                          <a:latin typeface="+mn-lt"/>
                          <a:cs typeface="Arial" pitchFamily="34" charset="0"/>
                        </a:rPr>
                        <a:t>ICT</a:t>
                      </a:r>
                      <a:endParaRPr lang="it-IT" sz="36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it-IT" sz="3600" u="none" strike="noStrike" kern="1200" dirty="0">
                          <a:latin typeface="+mn-lt"/>
                          <a:cs typeface="Arial" pitchFamily="34" charset="0"/>
                        </a:rPr>
                        <a:t>136,6</a:t>
                      </a:r>
                      <a:endParaRPr lang="it-IT" sz="36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it-IT" sz="3600" u="none" strike="noStrike" kern="1200" dirty="0">
                          <a:latin typeface="+mn-lt"/>
                          <a:cs typeface="Arial" pitchFamily="34" charset="0"/>
                        </a:rPr>
                        <a:t>137,58</a:t>
                      </a:r>
                      <a:endParaRPr lang="it-IT" sz="36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</a:tr>
              <a:tr h="642942">
                <a:tc>
                  <a:txBody>
                    <a:bodyPr/>
                    <a:lstStyle/>
                    <a:p>
                      <a:pPr algn="just" fontAlgn="t"/>
                      <a:r>
                        <a:rPr lang="it-IT" sz="3600" b="1" u="none" strike="noStrike" kern="1200" dirty="0">
                          <a:latin typeface="+mn-lt"/>
                          <a:cs typeface="Arial" pitchFamily="34" charset="0"/>
                        </a:rPr>
                        <a:t>IC</a:t>
                      </a:r>
                      <a:endParaRPr lang="it-IT" sz="36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it-IT" sz="3600" u="none" strike="noStrike" kern="1200" dirty="0">
                          <a:latin typeface="+mn-lt"/>
                          <a:cs typeface="Arial" pitchFamily="34" charset="0"/>
                        </a:rPr>
                        <a:t>78,97</a:t>
                      </a:r>
                      <a:endParaRPr lang="it-IT" sz="36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it-IT" sz="3600" u="none" strike="noStrike" kern="1200" dirty="0">
                          <a:latin typeface="+mn-lt"/>
                          <a:cs typeface="Arial" pitchFamily="34" charset="0"/>
                        </a:rPr>
                        <a:t>79,37</a:t>
                      </a:r>
                      <a:endParaRPr lang="it-IT" sz="36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48" name="CasellaDiTesto 47"/>
          <p:cNvSpPr txBox="1"/>
          <p:nvPr/>
        </p:nvSpPr>
        <p:spPr>
          <a:xfrm>
            <a:off x="1762044" y="17835554"/>
            <a:ext cx="6163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Tabella 1: Biometrie della testa</a:t>
            </a:r>
            <a:endParaRPr lang="it-IT" sz="3200" dirty="0"/>
          </a:p>
        </p:txBody>
      </p:sp>
      <p:sp>
        <p:nvSpPr>
          <p:cNvPr id="49" name="CasellaDiTesto 48"/>
          <p:cNvSpPr txBox="1"/>
          <p:nvPr/>
        </p:nvSpPr>
        <p:spPr>
          <a:xfrm>
            <a:off x="1619168" y="26836742"/>
            <a:ext cx="6487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Tabella 2: Biometrie della groppa</a:t>
            </a:r>
            <a:endParaRPr lang="it-IT" sz="3200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13406438" y="17406926"/>
            <a:ext cx="119301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Tabella 3: Altezza al garrese, con biometrie del torace e relativi Indici Corporei</a:t>
            </a:r>
            <a:endParaRPr lang="it-IT" sz="3200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13263562" y="28479816"/>
            <a:ext cx="10794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Tabella 4: Biometrie degli arti e Indice Dattilo Toracico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ruttura predefinit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2138</TotalTime>
  <Words>471</Words>
  <Application>Microsoft PowerPoint</Application>
  <PresentationFormat>Personalizzato</PresentationFormat>
  <Paragraphs>134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Struttura predefinita</vt:lpstr>
      <vt:lpstr>Diapositiva 1</vt:lpstr>
    </vt:vector>
  </TitlesOfParts>
  <Company>USF DIP SCIENZE ZOOTECNICHE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USF DIP SCIENZE ZOOTECNICHE</dc:creator>
  <cp:lastModifiedBy>utente</cp:lastModifiedBy>
  <cp:revision>113</cp:revision>
  <dcterms:created xsi:type="dcterms:W3CDTF">2003-05-30T11:59:02Z</dcterms:created>
  <dcterms:modified xsi:type="dcterms:W3CDTF">2012-05-30T14:43:57Z</dcterms:modified>
</cp:coreProperties>
</file>