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26670000" cy="38100000"/>
  <p:notesSz cx="6797675" cy="9926638"/>
  <p:defaultTextStyle>
    <a:defPPr>
      <a:defRPr lang="en-GB"/>
    </a:defPPr>
    <a:lvl1pPr algn="l" rtl="0" fontAlgn="base">
      <a:spcBef>
        <a:spcPct val="0"/>
      </a:spcBef>
      <a:spcAft>
        <a:spcPct val="0"/>
      </a:spcAft>
      <a:defRPr sz="2400" kern="1200">
        <a:solidFill>
          <a:schemeClr val="tx1"/>
        </a:solidFill>
        <a:latin typeface="Comic Sans MS" pitchFamily="66" charset="0"/>
        <a:ea typeface="+mn-ea"/>
        <a:cs typeface="+mn-cs"/>
      </a:defRPr>
    </a:lvl1pPr>
    <a:lvl2pPr marL="457200" algn="l" rtl="0" fontAlgn="base">
      <a:spcBef>
        <a:spcPct val="0"/>
      </a:spcBef>
      <a:spcAft>
        <a:spcPct val="0"/>
      </a:spcAft>
      <a:defRPr sz="2400" kern="1200">
        <a:solidFill>
          <a:schemeClr val="tx1"/>
        </a:solidFill>
        <a:latin typeface="Comic Sans MS" pitchFamily="66" charset="0"/>
        <a:ea typeface="+mn-ea"/>
        <a:cs typeface="+mn-cs"/>
      </a:defRPr>
    </a:lvl2pPr>
    <a:lvl3pPr marL="914400" algn="l" rtl="0" fontAlgn="base">
      <a:spcBef>
        <a:spcPct val="0"/>
      </a:spcBef>
      <a:spcAft>
        <a:spcPct val="0"/>
      </a:spcAft>
      <a:defRPr sz="2400" kern="1200">
        <a:solidFill>
          <a:schemeClr val="tx1"/>
        </a:solidFill>
        <a:latin typeface="Comic Sans MS" pitchFamily="66" charset="0"/>
        <a:ea typeface="+mn-ea"/>
        <a:cs typeface="+mn-cs"/>
      </a:defRPr>
    </a:lvl3pPr>
    <a:lvl4pPr marL="1371600" algn="l" rtl="0" fontAlgn="base">
      <a:spcBef>
        <a:spcPct val="0"/>
      </a:spcBef>
      <a:spcAft>
        <a:spcPct val="0"/>
      </a:spcAft>
      <a:defRPr sz="2400" kern="1200">
        <a:solidFill>
          <a:schemeClr val="tx1"/>
        </a:solidFill>
        <a:latin typeface="Comic Sans MS" pitchFamily="66" charset="0"/>
        <a:ea typeface="+mn-ea"/>
        <a:cs typeface="+mn-cs"/>
      </a:defRPr>
    </a:lvl4pPr>
    <a:lvl5pPr marL="1828800" algn="l" rtl="0" fontAlgn="base">
      <a:spcBef>
        <a:spcPct val="0"/>
      </a:spcBef>
      <a:spcAft>
        <a:spcPct val="0"/>
      </a:spcAft>
      <a:defRPr sz="2400" kern="1200">
        <a:solidFill>
          <a:schemeClr val="tx1"/>
        </a:solidFill>
        <a:latin typeface="Comic Sans MS" pitchFamily="66" charset="0"/>
        <a:ea typeface="+mn-ea"/>
        <a:cs typeface="+mn-cs"/>
      </a:defRPr>
    </a:lvl5pPr>
    <a:lvl6pPr marL="2286000" algn="l" defTabSz="914400" rtl="0" eaLnBrk="1" latinLnBrk="0" hangingPunct="1">
      <a:defRPr sz="2400" kern="1200">
        <a:solidFill>
          <a:schemeClr val="tx1"/>
        </a:solidFill>
        <a:latin typeface="Comic Sans MS" pitchFamily="66" charset="0"/>
        <a:ea typeface="+mn-ea"/>
        <a:cs typeface="+mn-cs"/>
      </a:defRPr>
    </a:lvl6pPr>
    <a:lvl7pPr marL="2743200" algn="l" defTabSz="914400" rtl="0" eaLnBrk="1" latinLnBrk="0" hangingPunct="1">
      <a:defRPr sz="2400" kern="1200">
        <a:solidFill>
          <a:schemeClr val="tx1"/>
        </a:solidFill>
        <a:latin typeface="Comic Sans MS" pitchFamily="66" charset="0"/>
        <a:ea typeface="+mn-ea"/>
        <a:cs typeface="+mn-cs"/>
      </a:defRPr>
    </a:lvl7pPr>
    <a:lvl8pPr marL="3200400" algn="l" defTabSz="914400" rtl="0" eaLnBrk="1" latinLnBrk="0" hangingPunct="1">
      <a:defRPr sz="2400" kern="1200">
        <a:solidFill>
          <a:schemeClr val="tx1"/>
        </a:solidFill>
        <a:latin typeface="Comic Sans MS" pitchFamily="66" charset="0"/>
        <a:ea typeface="+mn-ea"/>
        <a:cs typeface="+mn-cs"/>
      </a:defRPr>
    </a:lvl8pPr>
    <a:lvl9pPr marL="3657600" algn="l" defTabSz="914400" rtl="0" eaLnBrk="1" latinLnBrk="0" hangingPunct="1">
      <a:defRPr sz="24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9900"/>
    <a:srgbClr val="003300"/>
    <a:srgbClr val="006666"/>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autoAdjust="0"/>
  </p:normalViewPr>
  <p:slideViewPr>
    <p:cSldViewPr>
      <p:cViewPr>
        <p:scale>
          <a:sx n="28" d="100"/>
          <a:sy n="28" d="100"/>
        </p:scale>
        <p:origin x="-348" y="2730"/>
      </p:cViewPr>
      <p:guideLst>
        <p:guide orient="horz" pos="12000"/>
        <p:guide pos="840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5123"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5124"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5125"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23DC7A6-148A-4686-9A05-986D1BBABA25}"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3075"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13316" name="Rectangle 4"/>
          <p:cNvSpPr>
            <a:spLocks noGrp="1" noRot="1" noChangeAspect="1" noChangeArrowheads="1" noTextEdit="1"/>
          </p:cNvSpPr>
          <p:nvPr>
            <p:ph type="sldImg" idx="2"/>
          </p:nvPr>
        </p:nvSpPr>
        <p:spPr bwMode="auto">
          <a:xfrm>
            <a:off x="2095500" y="744538"/>
            <a:ext cx="2606675" cy="37226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30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3079"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445E7FE-11DB-437E-B439-27FA071C657A}"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omic Sans MS" pitchFamily="66" charset="0"/>
        <a:ea typeface="+mn-ea"/>
        <a:cs typeface="+mn-cs"/>
      </a:defRPr>
    </a:lvl1pPr>
    <a:lvl2pPr marL="457200" algn="l" rtl="0" eaLnBrk="0" fontAlgn="base" hangingPunct="0">
      <a:spcBef>
        <a:spcPct val="30000"/>
      </a:spcBef>
      <a:spcAft>
        <a:spcPct val="0"/>
      </a:spcAft>
      <a:defRPr sz="1200" kern="1200">
        <a:solidFill>
          <a:schemeClr val="tx1"/>
        </a:solidFill>
        <a:latin typeface="Comic Sans MS" pitchFamily="66" charset="0"/>
        <a:ea typeface="+mn-ea"/>
        <a:cs typeface="+mn-cs"/>
      </a:defRPr>
    </a:lvl2pPr>
    <a:lvl3pPr marL="914400" algn="l" rtl="0" eaLnBrk="0" fontAlgn="base" hangingPunct="0">
      <a:spcBef>
        <a:spcPct val="30000"/>
      </a:spcBef>
      <a:spcAft>
        <a:spcPct val="0"/>
      </a:spcAft>
      <a:defRPr sz="1200" kern="1200">
        <a:solidFill>
          <a:schemeClr val="tx1"/>
        </a:solidFill>
        <a:latin typeface="Comic Sans MS" pitchFamily="66" charset="0"/>
        <a:ea typeface="+mn-ea"/>
        <a:cs typeface="+mn-cs"/>
      </a:defRPr>
    </a:lvl3pPr>
    <a:lvl4pPr marL="1371600" algn="l" rtl="0" eaLnBrk="0" fontAlgn="base" hangingPunct="0">
      <a:spcBef>
        <a:spcPct val="30000"/>
      </a:spcBef>
      <a:spcAft>
        <a:spcPct val="0"/>
      </a:spcAft>
      <a:defRPr sz="1200" kern="1200">
        <a:solidFill>
          <a:schemeClr val="tx1"/>
        </a:solidFill>
        <a:latin typeface="Comic Sans MS" pitchFamily="66" charset="0"/>
        <a:ea typeface="+mn-ea"/>
        <a:cs typeface="+mn-cs"/>
      </a:defRPr>
    </a:lvl4pPr>
    <a:lvl5pPr marL="1828800" algn="l" rtl="0" eaLnBrk="0" fontAlgn="base" hangingPunct="0">
      <a:spcBef>
        <a:spcPct val="30000"/>
      </a:spcBef>
      <a:spcAft>
        <a:spcPct val="0"/>
      </a:spcAft>
      <a:defRPr sz="1200" kern="1200">
        <a:solidFill>
          <a:schemeClr val="tx1"/>
        </a:solidFill>
        <a:latin typeface="Comic Sans MS" pitchFamily="6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2ADA9B18-29CB-4A1F-9F84-23C5F7833131}" type="slidenum">
              <a:rPr lang="it-IT" smtClean="0"/>
              <a:pPr/>
              <a:t>1</a:t>
            </a:fld>
            <a:endParaRPr lang="it-IT"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2000250" y="11836400"/>
            <a:ext cx="22669500" cy="8166100"/>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4000500" y="21590000"/>
            <a:ext cx="18669000" cy="97361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507B61DF-838C-4F7B-A7F6-1C42D685C631}" type="slidenum">
              <a:rPr lang="en-GB"/>
              <a:pPr>
                <a:defRPr/>
              </a:pPr>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A837CE3-1316-4D06-9BCA-9B364F0BF32C}" type="slidenum">
              <a:rPr lang="en-GB"/>
              <a:pPr>
                <a:defRPr/>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19002375" y="3386138"/>
            <a:ext cx="5667375" cy="304800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2000250" y="3386138"/>
            <a:ext cx="16849725" cy="304800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B425CE9F-6282-4353-A91E-AE5CA2568BE5}" type="slidenum">
              <a:rPr lang="en-GB"/>
              <a:pPr>
                <a:defRPr/>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10087AA5-EE58-483E-B46F-F18CEA6C8700}" type="slidenum">
              <a:rPr lang="en-GB"/>
              <a:pPr>
                <a:defRPr/>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2106613" y="24482425"/>
            <a:ext cx="22669500" cy="7567613"/>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2106613" y="16148050"/>
            <a:ext cx="22669500" cy="83343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EE52BA5F-A0D0-4C69-9B0A-96454EDD31BA}" type="slidenum">
              <a:rPr lang="en-GB"/>
              <a:pPr>
                <a:defRPr/>
              </a:pPr>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2000250" y="11006138"/>
            <a:ext cx="11258550" cy="2286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13411200" y="11006138"/>
            <a:ext cx="11258550" cy="2286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D9395779-3AD0-4BB9-8721-6208D8A6480E}" type="slidenum">
              <a:rPr lang="en-GB"/>
              <a:pPr>
                <a:defRPr/>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1333500" y="1525588"/>
            <a:ext cx="24003000" cy="6350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1333500" y="8528050"/>
            <a:ext cx="11784013" cy="3554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1333500" y="12082463"/>
            <a:ext cx="11784013" cy="219519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13547725" y="8528050"/>
            <a:ext cx="11788775" cy="3554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13547725" y="12082463"/>
            <a:ext cx="11788775" cy="219519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EF0A070A-5E1C-42A4-890A-AAFC806FDC32}" type="slidenum">
              <a:rPr lang="en-GB"/>
              <a:pPr>
                <a:defRPr/>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8C528D9B-ADF6-4E27-8B74-3C77E1C47A0D}" type="slidenum">
              <a:rPr lang="en-GB"/>
              <a:pPr>
                <a:defRPr/>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7FB00FF1-F6AE-4CB7-A857-6D0F93D008E2}" type="slidenum">
              <a:rPr lang="en-GB"/>
              <a:pPr>
                <a:defRPr/>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33500" y="1517650"/>
            <a:ext cx="8774113" cy="6454775"/>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10426700" y="1517650"/>
            <a:ext cx="14909800" cy="32516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1333500" y="7972425"/>
            <a:ext cx="8774113" cy="2606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9733F4D5-8DDA-4B72-B799-FB25C73A965D}" type="slidenum">
              <a:rPr lang="en-GB"/>
              <a:pPr>
                <a:defRPr/>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227638" y="26670000"/>
            <a:ext cx="16002000" cy="3148013"/>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5227638" y="3403600"/>
            <a:ext cx="16002000" cy="2286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5227638" y="29818013"/>
            <a:ext cx="16002000" cy="44719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586BD0F1-2A09-4FC9-8E2D-0557C143A997}" type="slidenum">
              <a:rPr lang="en-GB"/>
              <a:pPr>
                <a:defRPr/>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00250" y="3386138"/>
            <a:ext cx="22669500" cy="6350000"/>
          </a:xfrm>
          <a:prstGeom prst="rect">
            <a:avLst/>
          </a:prstGeom>
          <a:noFill/>
          <a:ln w="9525">
            <a:noFill/>
            <a:miter lim="800000"/>
            <a:headEnd/>
            <a:tailEnd/>
          </a:ln>
        </p:spPr>
        <p:txBody>
          <a:bodyPr vert="horz" wrap="square" lIns="370113" tIns="185056" rIns="370113" bIns="185056" numCol="1" anchor="ctr" anchorCtr="0" compatLnSpc="1">
            <a:prstTxWarp prst="textNoShape">
              <a:avLst/>
            </a:prstTxWarp>
          </a:bodyPr>
          <a:lstStyle/>
          <a:p>
            <a:pPr lvl="0"/>
            <a:r>
              <a:rPr lang="en-GB" smtClean="0"/>
              <a:t>Fare clic per modificare stile</a:t>
            </a:r>
          </a:p>
        </p:txBody>
      </p:sp>
      <p:sp>
        <p:nvSpPr>
          <p:cNvPr id="1027" name="Rectangle 3"/>
          <p:cNvSpPr>
            <a:spLocks noGrp="1" noChangeArrowheads="1"/>
          </p:cNvSpPr>
          <p:nvPr>
            <p:ph type="body" idx="1"/>
          </p:nvPr>
        </p:nvSpPr>
        <p:spPr bwMode="auto">
          <a:xfrm>
            <a:off x="2000250" y="11006138"/>
            <a:ext cx="22669500" cy="22860000"/>
          </a:xfrm>
          <a:prstGeom prst="rect">
            <a:avLst/>
          </a:prstGeom>
          <a:noFill/>
          <a:ln w="9525">
            <a:noFill/>
            <a:miter lim="800000"/>
            <a:headEnd/>
            <a:tailEnd/>
          </a:ln>
        </p:spPr>
        <p:txBody>
          <a:bodyPr vert="horz" wrap="square" lIns="370113" tIns="185056" rIns="370113" bIns="185056" numCol="1" anchor="t" anchorCtr="0" compatLnSpc="1">
            <a:prstTxWarp prst="textNoShape">
              <a:avLst/>
            </a:prstTxWarp>
          </a:bodyPr>
          <a:lstStyle/>
          <a:p>
            <a:pPr lvl="0"/>
            <a:r>
              <a:rPr lang="en-GB" smtClean="0"/>
              <a:t>Fare clic per modificare gli stili del testo dello schema</a:t>
            </a:r>
          </a:p>
          <a:p>
            <a:pPr lvl="1"/>
            <a:r>
              <a:rPr lang="en-GB" smtClean="0"/>
              <a:t>Secondo livello</a:t>
            </a:r>
          </a:p>
          <a:p>
            <a:pPr lvl="2"/>
            <a:r>
              <a:rPr lang="en-GB" smtClean="0"/>
              <a:t>Terzo livello</a:t>
            </a:r>
          </a:p>
          <a:p>
            <a:pPr lvl="3"/>
            <a:r>
              <a:rPr lang="en-GB" smtClean="0"/>
              <a:t>Quarto livello</a:t>
            </a:r>
          </a:p>
          <a:p>
            <a:pPr lvl="4"/>
            <a:r>
              <a:rPr lang="en-GB" smtClean="0"/>
              <a:t>Quinto livello</a:t>
            </a:r>
          </a:p>
        </p:txBody>
      </p:sp>
      <p:sp>
        <p:nvSpPr>
          <p:cNvPr id="1028" name="Rectangle 4"/>
          <p:cNvSpPr>
            <a:spLocks noGrp="1" noChangeArrowheads="1"/>
          </p:cNvSpPr>
          <p:nvPr>
            <p:ph type="dt" sz="half" idx="2"/>
          </p:nvPr>
        </p:nvSpPr>
        <p:spPr bwMode="auto">
          <a:xfrm>
            <a:off x="2000250" y="34713863"/>
            <a:ext cx="5556250" cy="2540000"/>
          </a:xfrm>
          <a:prstGeom prst="rect">
            <a:avLst/>
          </a:prstGeom>
          <a:noFill/>
          <a:ln w="9525">
            <a:noFill/>
            <a:miter lim="800000"/>
            <a:headEnd/>
            <a:tailEnd/>
          </a:ln>
          <a:effectLst/>
        </p:spPr>
        <p:txBody>
          <a:bodyPr vert="horz" wrap="square" lIns="370113" tIns="185056" rIns="370113" bIns="185056" numCol="1" anchor="t" anchorCtr="0" compatLnSpc="1">
            <a:prstTxWarp prst="textNoShape">
              <a:avLst/>
            </a:prstTxWarp>
          </a:bodyPr>
          <a:lstStyle>
            <a:lvl1pPr>
              <a:defRPr sz="5700"/>
            </a:lvl1pPr>
          </a:lstStyle>
          <a:p>
            <a:pPr>
              <a:defRPr/>
            </a:pPr>
            <a:endParaRPr lang="it-IT"/>
          </a:p>
        </p:txBody>
      </p:sp>
      <p:sp>
        <p:nvSpPr>
          <p:cNvPr id="1029" name="Rectangle 5"/>
          <p:cNvSpPr>
            <a:spLocks noGrp="1" noChangeArrowheads="1"/>
          </p:cNvSpPr>
          <p:nvPr>
            <p:ph type="ftr" sz="quarter" idx="3"/>
          </p:nvPr>
        </p:nvSpPr>
        <p:spPr bwMode="auto">
          <a:xfrm>
            <a:off x="9112250" y="34713863"/>
            <a:ext cx="8445500" cy="2540000"/>
          </a:xfrm>
          <a:prstGeom prst="rect">
            <a:avLst/>
          </a:prstGeom>
          <a:noFill/>
          <a:ln w="9525">
            <a:noFill/>
            <a:miter lim="800000"/>
            <a:headEnd/>
            <a:tailEnd/>
          </a:ln>
          <a:effectLst/>
        </p:spPr>
        <p:txBody>
          <a:bodyPr vert="horz" wrap="square" lIns="370113" tIns="185056" rIns="370113" bIns="185056" numCol="1" anchor="t" anchorCtr="0" compatLnSpc="1">
            <a:prstTxWarp prst="textNoShape">
              <a:avLst/>
            </a:prstTxWarp>
          </a:bodyPr>
          <a:lstStyle>
            <a:lvl1pPr algn="ctr">
              <a:defRPr sz="5700"/>
            </a:lvl1pPr>
          </a:lstStyle>
          <a:p>
            <a:pPr>
              <a:defRPr/>
            </a:pPr>
            <a:endParaRPr lang="it-IT"/>
          </a:p>
        </p:txBody>
      </p:sp>
      <p:sp>
        <p:nvSpPr>
          <p:cNvPr id="1030" name="Rectangle 6"/>
          <p:cNvSpPr>
            <a:spLocks noGrp="1" noChangeArrowheads="1"/>
          </p:cNvSpPr>
          <p:nvPr>
            <p:ph type="sldNum" sz="quarter" idx="4"/>
          </p:nvPr>
        </p:nvSpPr>
        <p:spPr bwMode="auto">
          <a:xfrm>
            <a:off x="19113500" y="34713863"/>
            <a:ext cx="5556250" cy="2540000"/>
          </a:xfrm>
          <a:prstGeom prst="rect">
            <a:avLst/>
          </a:prstGeom>
          <a:noFill/>
          <a:ln w="9525">
            <a:noFill/>
            <a:miter lim="800000"/>
            <a:headEnd/>
            <a:tailEnd/>
          </a:ln>
          <a:effectLst/>
        </p:spPr>
        <p:txBody>
          <a:bodyPr vert="horz" wrap="square" lIns="370113" tIns="185056" rIns="370113" bIns="185056" numCol="1" anchor="t" anchorCtr="0" compatLnSpc="1">
            <a:prstTxWarp prst="textNoShape">
              <a:avLst/>
            </a:prstTxWarp>
          </a:bodyPr>
          <a:lstStyle>
            <a:lvl1pPr algn="r">
              <a:defRPr sz="5700"/>
            </a:lvl1pPr>
          </a:lstStyle>
          <a:p>
            <a:pPr>
              <a:defRPr/>
            </a:pPr>
            <a:fld id="{6B44D6BA-0F8F-467B-ABBC-FFC1A7E73DA5}" type="slidenum">
              <a:rPr lang="en-GB"/>
              <a:pPr>
                <a:defRPr/>
              </a:pPr>
              <a:t>‹N›</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3700463" rtl="0" eaLnBrk="0" fontAlgn="base" hangingPunct="0">
        <a:spcBef>
          <a:spcPct val="0"/>
        </a:spcBef>
        <a:spcAft>
          <a:spcPct val="0"/>
        </a:spcAft>
        <a:defRPr sz="17800">
          <a:solidFill>
            <a:schemeClr val="tx2"/>
          </a:solidFill>
          <a:latin typeface="+mj-lt"/>
          <a:ea typeface="+mj-ea"/>
          <a:cs typeface="+mj-cs"/>
        </a:defRPr>
      </a:lvl1pPr>
      <a:lvl2pPr algn="ctr" defTabSz="3700463" rtl="0" eaLnBrk="0" fontAlgn="base" hangingPunct="0">
        <a:spcBef>
          <a:spcPct val="0"/>
        </a:spcBef>
        <a:spcAft>
          <a:spcPct val="0"/>
        </a:spcAft>
        <a:defRPr sz="17800">
          <a:solidFill>
            <a:schemeClr val="tx2"/>
          </a:solidFill>
          <a:latin typeface="Comic Sans MS" pitchFamily="66" charset="0"/>
        </a:defRPr>
      </a:lvl2pPr>
      <a:lvl3pPr algn="ctr" defTabSz="3700463" rtl="0" eaLnBrk="0" fontAlgn="base" hangingPunct="0">
        <a:spcBef>
          <a:spcPct val="0"/>
        </a:spcBef>
        <a:spcAft>
          <a:spcPct val="0"/>
        </a:spcAft>
        <a:defRPr sz="17800">
          <a:solidFill>
            <a:schemeClr val="tx2"/>
          </a:solidFill>
          <a:latin typeface="Comic Sans MS" pitchFamily="66" charset="0"/>
        </a:defRPr>
      </a:lvl3pPr>
      <a:lvl4pPr algn="ctr" defTabSz="3700463" rtl="0" eaLnBrk="0" fontAlgn="base" hangingPunct="0">
        <a:spcBef>
          <a:spcPct val="0"/>
        </a:spcBef>
        <a:spcAft>
          <a:spcPct val="0"/>
        </a:spcAft>
        <a:defRPr sz="17800">
          <a:solidFill>
            <a:schemeClr val="tx2"/>
          </a:solidFill>
          <a:latin typeface="Comic Sans MS" pitchFamily="66" charset="0"/>
        </a:defRPr>
      </a:lvl4pPr>
      <a:lvl5pPr algn="ctr" defTabSz="3700463" rtl="0" eaLnBrk="0" fontAlgn="base" hangingPunct="0">
        <a:spcBef>
          <a:spcPct val="0"/>
        </a:spcBef>
        <a:spcAft>
          <a:spcPct val="0"/>
        </a:spcAft>
        <a:defRPr sz="17800">
          <a:solidFill>
            <a:schemeClr val="tx2"/>
          </a:solidFill>
          <a:latin typeface="Comic Sans MS" pitchFamily="66" charset="0"/>
        </a:defRPr>
      </a:lvl5pPr>
      <a:lvl6pPr marL="457200" algn="ctr" defTabSz="3700463" rtl="0" fontAlgn="base">
        <a:spcBef>
          <a:spcPct val="0"/>
        </a:spcBef>
        <a:spcAft>
          <a:spcPct val="0"/>
        </a:spcAft>
        <a:defRPr sz="17800">
          <a:solidFill>
            <a:schemeClr val="tx2"/>
          </a:solidFill>
          <a:latin typeface="Comic Sans MS" pitchFamily="66" charset="0"/>
        </a:defRPr>
      </a:lvl6pPr>
      <a:lvl7pPr marL="914400" algn="ctr" defTabSz="3700463" rtl="0" fontAlgn="base">
        <a:spcBef>
          <a:spcPct val="0"/>
        </a:spcBef>
        <a:spcAft>
          <a:spcPct val="0"/>
        </a:spcAft>
        <a:defRPr sz="17800">
          <a:solidFill>
            <a:schemeClr val="tx2"/>
          </a:solidFill>
          <a:latin typeface="Comic Sans MS" pitchFamily="66" charset="0"/>
        </a:defRPr>
      </a:lvl7pPr>
      <a:lvl8pPr marL="1371600" algn="ctr" defTabSz="3700463" rtl="0" fontAlgn="base">
        <a:spcBef>
          <a:spcPct val="0"/>
        </a:spcBef>
        <a:spcAft>
          <a:spcPct val="0"/>
        </a:spcAft>
        <a:defRPr sz="17800">
          <a:solidFill>
            <a:schemeClr val="tx2"/>
          </a:solidFill>
          <a:latin typeface="Comic Sans MS" pitchFamily="66" charset="0"/>
        </a:defRPr>
      </a:lvl8pPr>
      <a:lvl9pPr marL="1828800" algn="ctr" defTabSz="3700463" rtl="0" fontAlgn="base">
        <a:spcBef>
          <a:spcPct val="0"/>
        </a:spcBef>
        <a:spcAft>
          <a:spcPct val="0"/>
        </a:spcAft>
        <a:defRPr sz="17800">
          <a:solidFill>
            <a:schemeClr val="tx2"/>
          </a:solidFill>
          <a:latin typeface="Comic Sans MS" pitchFamily="66" charset="0"/>
        </a:defRPr>
      </a:lvl9pPr>
    </p:titleStyle>
    <p:bodyStyle>
      <a:lvl1pPr marL="1387475" indent="-1387475" algn="l" defTabSz="3700463" rtl="0" eaLnBrk="0" fontAlgn="base" hangingPunct="0">
        <a:spcBef>
          <a:spcPct val="20000"/>
        </a:spcBef>
        <a:spcAft>
          <a:spcPct val="0"/>
        </a:spcAft>
        <a:buChar char="•"/>
        <a:defRPr sz="13000">
          <a:solidFill>
            <a:schemeClr val="tx1"/>
          </a:solidFill>
          <a:latin typeface="+mn-lt"/>
          <a:ea typeface="+mn-ea"/>
          <a:cs typeface="+mn-cs"/>
        </a:defRPr>
      </a:lvl1pPr>
      <a:lvl2pPr marL="3006725" indent="-1155700" algn="l" defTabSz="3700463" rtl="0" eaLnBrk="0" fontAlgn="base" hangingPunct="0">
        <a:spcBef>
          <a:spcPct val="20000"/>
        </a:spcBef>
        <a:spcAft>
          <a:spcPct val="0"/>
        </a:spcAft>
        <a:buChar char="–"/>
        <a:defRPr sz="11300">
          <a:solidFill>
            <a:schemeClr val="tx1"/>
          </a:solidFill>
          <a:latin typeface="+mn-lt"/>
        </a:defRPr>
      </a:lvl2pPr>
      <a:lvl3pPr marL="4625975" indent="-925513" algn="l" defTabSz="3700463" rtl="0" eaLnBrk="0" fontAlgn="base" hangingPunct="0">
        <a:spcBef>
          <a:spcPct val="20000"/>
        </a:spcBef>
        <a:spcAft>
          <a:spcPct val="0"/>
        </a:spcAft>
        <a:buChar char="•"/>
        <a:defRPr sz="9700">
          <a:solidFill>
            <a:schemeClr val="tx1"/>
          </a:solidFill>
          <a:latin typeface="+mn-lt"/>
        </a:defRPr>
      </a:lvl3pPr>
      <a:lvl4pPr marL="6477000" indent="-925513" algn="l" defTabSz="3700463" rtl="0" eaLnBrk="0" fontAlgn="base" hangingPunct="0">
        <a:spcBef>
          <a:spcPct val="20000"/>
        </a:spcBef>
        <a:spcAft>
          <a:spcPct val="0"/>
        </a:spcAft>
        <a:buChar char="–"/>
        <a:defRPr sz="8100">
          <a:solidFill>
            <a:schemeClr val="tx1"/>
          </a:solidFill>
          <a:latin typeface="+mn-lt"/>
        </a:defRPr>
      </a:lvl4pPr>
      <a:lvl5pPr marL="8328025" indent="-925513" algn="l" defTabSz="3700463" rtl="0" eaLnBrk="0" fontAlgn="base" hangingPunct="0">
        <a:spcBef>
          <a:spcPct val="20000"/>
        </a:spcBef>
        <a:spcAft>
          <a:spcPct val="0"/>
        </a:spcAft>
        <a:buChar char="»"/>
        <a:defRPr sz="8100">
          <a:solidFill>
            <a:schemeClr val="tx1"/>
          </a:solidFill>
          <a:latin typeface="+mn-lt"/>
        </a:defRPr>
      </a:lvl5pPr>
      <a:lvl6pPr marL="8785225" indent="-925513" algn="l" defTabSz="3700463" rtl="0" fontAlgn="base">
        <a:spcBef>
          <a:spcPct val="20000"/>
        </a:spcBef>
        <a:spcAft>
          <a:spcPct val="0"/>
        </a:spcAft>
        <a:buChar char="»"/>
        <a:defRPr sz="8100">
          <a:solidFill>
            <a:schemeClr val="tx1"/>
          </a:solidFill>
          <a:latin typeface="+mn-lt"/>
        </a:defRPr>
      </a:lvl6pPr>
      <a:lvl7pPr marL="9242425" indent="-925513" algn="l" defTabSz="3700463" rtl="0" fontAlgn="base">
        <a:spcBef>
          <a:spcPct val="20000"/>
        </a:spcBef>
        <a:spcAft>
          <a:spcPct val="0"/>
        </a:spcAft>
        <a:buChar char="»"/>
        <a:defRPr sz="8100">
          <a:solidFill>
            <a:schemeClr val="tx1"/>
          </a:solidFill>
          <a:latin typeface="+mn-lt"/>
        </a:defRPr>
      </a:lvl7pPr>
      <a:lvl8pPr marL="9699625" indent="-925513" algn="l" defTabSz="3700463" rtl="0" fontAlgn="base">
        <a:spcBef>
          <a:spcPct val="20000"/>
        </a:spcBef>
        <a:spcAft>
          <a:spcPct val="0"/>
        </a:spcAft>
        <a:buChar char="»"/>
        <a:defRPr sz="8100">
          <a:solidFill>
            <a:schemeClr val="tx1"/>
          </a:solidFill>
          <a:latin typeface="+mn-lt"/>
        </a:defRPr>
      </a:lvl8pPr>
      <a:lvl9pPr marL="10156825" indent="-925513" algn="l" defTabSz="3700463" rtl="0" fontAlgn="base">
        <a:spcBef>
          <a:spcPct val="20000"/>
        </a:spcBef>
        <a:spcAft>
          <a:spcPct val="0"/>
        </a:spcAft>
        <a:buChar char="»"/>
        <a:defRPr sz="81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381125" y="5440363"/>
            <a:ext cx="24410988" cy="2954655"/>
          </a:xfrm>
          <a:prstGeom prst="rect">
            <a:avLst/>
          </a:prstGeom>
          <a:noFill/>
          <a:ln w="9525">
            <a:noFill/>
            <a:miter lim="800000"/>
            <a:headEnd/>
            <a:tailEnd/>
          </a:ln>
        </p:spPr>
        <p:txBody>
          <a:bodyPr>
            <a:spAutoFit/>
          </a:bodyPr>
          <a:lstStyle/>
          <a:p>
            <a:pPr algn="ctr">
              <a:spcBef>
                <a:spcPct val="50000"/>
              </a:spcBef>
            </a:pPr>
            <a:r>
              <a:rPr lang="it-IT" sz="6000" b="1" dirty="0">
                <a:solidFill>
                  <a:srgbClr val="CC0000"/>
                </a:solidFill>
                <a:cs typeface="Times New Roman" pitchFamily="18" charset="0"/>
              </a:rPr>
              <a:t>PECORA </a:t>
            </a:r>
            <a:r>
              <a:rPr lang="it-IT" sz="6000" b="1" dirty="0" smtClean="0">
                <a:solidFill>
                  <a:srgbClr val="CC0000"/>
                </a:solidFill>
                <a:cs typeface="Times New Roman" pitchFamily="18" charset="0"/>
              </a:rPr>
              <a:t>dell’AMIATA e delle CRETE SENESI</a:t>
            </a:r>
            <a:endParaRPr lang="it-IT" sz="6000" b="1" dirty="0">
              <a:solidFill>
                <a:srgbClr val="CC0000"/>
              </a:solidFill>
              <a:cs typeface="Times New Roman" pitchFamily="18" charset="0"/>
            </a:endParaRPr>
          </a:p>
          <a:p>
            <a:pPr algn="ctr">
              <a:spcBef>
                <a:spcPct val="50000"/>
              </a:spcBef>
            </a:pPr>
            <a:r>
              <a:rPr lang="it-IT" sz="6000" b="1" dirty="0">
                <a:solidFill>
                  <a:srgbClr val="CC0000"/>
                </a:solidFill>
                <a:cs typeface="Times New Roman" pitchFamily="18" charset="0"/>
              </a:rPr>
              <a:t>Origine e storia</a:t>
            </a:r>
            <a:r>
              <a:rPr lang="it-IT" sz="6000" b="1" dirty="0">
                <a:solidFill>
                  <a:srgbClr val="CC0000"/>
                </a:solidFill>
              </a:rPr>
              <a:t> </a:t>
            </a:r>
            <a:endParaRPr lang="it-IT" sz="6000" dirty="0">
              <a:solidFill>
                <a:srgbClr val="CC0000"/>
              </a:solidFill>
            </a:endParaRPr>
          </a:p>
          <a:p>
            <a:pPr algn="ctr">
              <a:spcBef>
                <a:spcPct val="50000"/>
              </a:spcBef>
            </a:pPr>
            <a:endParaRPr lang="en-GB" b="1" dirty="0">
              <a:solidFill>
                <a:srgbClr val="CC0000"/>
              </a:solidFill>
              <a:latin typeface="Arial" charset="0"/>
            </a:endParaRPr>
          </a:p>
        </p:txBody>
      </p:sp>
      <p:sp>
        <p:nvSpPr>
          <p:cNvPr id="15363" name="Rectangle 3"/>
          <p:cNvSpPr>
            <a:spLocks noChangeArrowheads="1"/>
          </p:cNvSpPr>
          <p:nvPr/>
        </p:nvSpPr>
        <p:spPr bwMode="auto">
          <a:xfrm>
            <a:off x="0" y="7169150"/>
            <a:ext cx="26670000" cy="1920875"/>
          </a:xfrm>
          <a:prstGeom prst="rect">
            <a:avLst/>
          </a:prstGeom>
          <a:noFill/>
          <a:ln w="9525">
            <a:noFill/>
            <a:miter lim="800000"/>
            <a:headEnd/>
            <a:tailEnd/>
          </a:ln>
        </p:spPr>
        <p:txBody>
          <a:bodyPr>
            <a:spAutoFit/>
          </a:bodyPr>
          <a:lstStyle/>
          <a:p>
            <a:pPr algn="ctr">
              <a:tabLst>
                <a:tab pos="6221413" algn="l"/>
              </a:tabLst>
            </a:pPr>
            <a:endParaRPr lang="en-GB" sz="6000" b="1">
              <a:solidFill>
                <a:schemeClr val="bg1"/>
              </a:solidFill>
              <a:cs typeface="Times New Roman" pitchFamily="18" charset="0"/>
            </a:endParaRPr>
          </a:p>
          <a:p>
            <a:pPr eaLnBrk="0" hangingPunct="0">
              <a:tabLst>
                <a:tab pos="6221413" algn="l"/>
              </a:tabLst>
            </a:pPr>
            <a:endParaRPr lang="en-GB" sz="6000">
              <a:solidFill>
                <a:schemeClr val="bg1"/>
              </a:solidFill>
            </a:endParaRPr>
          </a:p>
        </p:txBody>
      </p:sp>
      <p:sp>
        <p:nvSpPr>
          <p:cNvPr id="15364" name="Text Box 4"/>
          <p:cNvSpPr txBox="1">
            <a:spLocks noChangeArrowheads="1"/>
          </p:cNvSpPr>
          <p:nvPr/>
        </p:nvSpPr>
        <p:spPr bwMode="auto">
          <a:xfrm>
            <a:off x="1690606" y="15763852"/>
            <a:ext cx="11355470" cy="5005418"/>
          </a:xfrm>
          <a:prstGeom prst="rect">
            <a:avLst/>
          </a:prstGeom>
          <a:noFill/>
          <a:ln w="9525">
            <a:noFill/>
            <a:miter lim="800000"/>
            <a:headEnd/>
            <a:tailEnd/>
          </a:ln>
        </p:spPr>
        <p:txBody>
          <a:bodyPr/>
          <a:lstStyle/>
          <a:p>
            <a:pPr algn="just"/>
            <a:r>
              <a:rPr lang="it-IT" sz="3200" dirty="0" smtClean="0"/>
              <a:t>La popolazione stanziale ovina conosciuta come Pecora delle Crete senesi e dell’</a:t>
            </a:r>
            <a:r>
              <a:rPr lang="it-IT" sz="3200" dirty="0" err="1" smtClean="0"/>
              <a:t>Amiata</a:t>
            </a:r>
            <a:r>
              <a:rPr lang="it-IT" sz="3200" dirty="0" smtClean="0"/>
              <a:t> è la discendente della cosiddetta  “Pecora Comune Toscana”, “Nostrale” o “</a:t>
            </a:r>
            <a:r>
              <a:rPr lang="it-IT" sz="3200" dirty="0" err="1" smtClean="0"/>
              <a:t>Vissana</a:t>
            </a:r>
            <a:r>
              <a:rPr lang="it-IT" sz="3200" dirty="0" smtClean="0"/>
              <a:t>”, ampiamente presente nella Toscana centrale e meridionale  nella prima metà del XIX secolo. Di alta statura, mediocre produttrice di lana, di tipo grossolano, era caratterizzata da notevole rusticità che le permetteva di sopportare le avversità climatiche e la spesso  limitata disponibilità di foraggi dei pascoli naturali nei periodi stagionali critici, mantenendo un discreto tasso di fertilità e producendo nel contempo latte relativamente abbondante (</a:t>
            </a:r>
            <a:r>
              <a:rPr lang="it-IT" sz="3200" dirty="0" err="1" smtClean="0"/>
              <a:t>Cristin</a:t>
            </a:r>
            <a:r>
              <a:rPr lang="it-IT" sz="3200" dirty="0" smtClean="0"/>
              <a:t> 1861-1862). </a:t>
            </a:r>
          </a:p>
          <a:p>
            <a:pPr algn="just"/>
            <a:r>
              <a:rPr lang="it-IT" sz="2800" dirty="0" smtClean="0"/>
              <a:t>	</a:t>
            </a:r>
            <a:endParaRPr lang="it-IT" b="1" dirty="0"/>
          </a:p>
        </p:txBody>
      </p:sp>
      <p:sp>
        <p:nvSpPr>
          <p:cNvPr id="15366" name="Text Box 129"/>
          <p:cNvSpPr txBox="1">
            <a:spLocks noChangeArrowheads="1"/>
          </p:cNvSpPr>
          <p:nvPr/>
        </p:nvSpPr>
        <p:spPr bwMode="auto">
          <a:xfrm>
            <a:off x="13547725" y="19324638"/>
            <a:ext cx="184150" cy="457200"/>
          </a:xfrm>
          <a:prstGeom prst="rect">
            <a:avLst/>
          </a:prstGeom>
          <a:noFill/>
          <a:ln w="9525">
            <a:noFill/>
            <a:miter lim="800000"/>
            <a:headEnd/>
            <a:tailEnd/>
          </a:ln>
        </p:spPr>
        <p:txBody>
          <a:bodyPr wrap="none">
            <a:spAutoFit/>
          </a:bodyPr>
          <a:lstStyle/>
          <a:p>
            <a:endParaRPr lang="it-IT"/>
          </a:p>
        </p:txBody>
      </p:sp>
      <p:sp>
        <p:nvSpPr>
          <p:cNvPr id="15368" name="Text Box 408"/>
          <p:cNvSpPr txBox="1">
            <a:spLocks noChangeArrowheads="1"/>
          </p:cNvSpPr>
          <p:nvPr/>
        </p:nvSpPr>
        <p:spPr bwMode="auto">
          <a:xfrm>
            <a:off x="13406438" y="30337204"/>
            <a:ext cx="11715832" cy="3857652"/>
          </a:xfrm>
          <a:prstGeom prst="rect">
            <a:avLst/>
          </a:prstGeom>
          <a:noFill/>
          <a:ln w="9525">
            <a:noFill/>
            <a:miter lim="800000"/>
            <a:headEnd/>
            <a:tailEnd/>
          </a:ln>
        </p:spPr>
        <p:txBody>
          <a:bodyPr/>
          <a:lstStyle/>
          <a:p>
            <a:pPr algn="just"/>
            <a:r>
              <a:rPr lang="it-IT" b="1" dirty="0" smtClean="0">
                <a:cs typeface="Times New Roman" pitchFamily="18" charset="0"/>
              </a:rPr>
              <a:t>Bibliografia: </a:t>
            </a:r>
            <a:r>
              <a:rPr lang="it-IT" dirty="0" smtClean="0"/>
              <a:t>Ciani </a:t>
            </a:r>
            <a:r>
              <a:rPr lang="it-IT" dirty="0" smtClean="0"/>
              <a:t>F., 2002  “Recupero, salvaguardia e valorizzazione della popolazione ovina autoctona delle crete senesi e dell’</a:t>
            </a:r>
            <a:r>
              <a:rPr lang="it-IT" dirty="0" err="1" smtClean="0"/>
              <a:t>Amiata</a:t>
            </a:r>
            <a:r>
              <a:rPr lang="it-IT" dirty="0" smtClean="0"/>
              <a:t>”. Convegno “La biodiversità agroalimentare delle crete senesi” San Giovanni d’Asso, Siena. </a:t>
            </a:r>
            <a:r>
              <a:rPr lang="it-IT" dirty="0" smtClean="0"/>
              <a:t>9/11/2002.</a:t>
            </a:r>
            <a:r>
              <a:rPr lang="it-IT" dirty="0" smtClean="0"/>
              <a:t> </a:t>
            </a:r>
            <a:r>
              <a:rPr lang="it-IT" dirty="0" smtClean="0"/>
              <a:t>FEDERAZIONE ITALIANA DEI CONSORZI AGRARI, 1961. Gli allevamenti italiani. Ovini. Ed. REDA, </a:t>
            </a:r>
            <a:r>
              <a:rPr lang="it-IT" dirty="0" smtClean="0"/>
              <a:t>Roma. </a:t>
            </a:r>
            <a:r>
              <a:rPr lang="it-IT" i="1" dirty="0" err="1" smtClean="0"/>
              <a:t>Giorgetti</a:t>
            </a:r>
            <a:r>
              <a:rPr lang="it-IT" i="1" dirty="0" smtClean="0"/>
              <a:t> </a:t>
            </a:r>
            <a:r>
              <a:rPr lang="it-IT" i="1" dirty="0" smtClean="0"/>
              <a:t>A</a:t>
            </a:r>
            <a:r>
              <a:rPr lang="it-IT" i="1" dirty="0" smtClean="0"/>
              <a:t>., </a:t>
            </a:r>
            <a:r>
              <a:rPr lang="it-IT" i="1" dirty="0" err="1" smtClean="0"/>
              <a:t>Sargentini</a:t>
            </a:r>
            <a:r>
              <a:rPr lang="it-IT" i="1" dirty="0" smtClean="0"/>
              <a:t> </a:t>
            </a:r>
            <a:r>
              <a:rPr lang="it-IT" i="1" dirty="0" smtClean="0"/>
              <a:t>C</a:t>
            </a:r>
            <a:r>
              <a:rPr lang="it-IT" i="1" dirty="0" smtClean="0"/>
              <a:t>., </a:t>
            </a:r>
            <a:r>
              <a:rPr lang="it-IT" i="1" dirty="0" err="1" smtClean="0"/>
              <a:t>Tocci</a:t>
            </a:r>
            <a:r>
              <a:rPr lang="it-IT" i="1" dirty="0" smtClean="0"/>
              <a:t> R</a:t>
            </a:r>
            <a:r>
              <a:rPr lang="it-IT" i="1" dirty="0" smtClean="0"/>
              <a:t>.</a:t>
            </a:r>
            <a:r>
              <a:rPr lang="it-IT" i="1" dirty="0" smtClean="0"/>
              <a:t>, Gallai S</a:t>
            </a:r>
            <a:r>
              <a:rPr lang="it-IT" i="1" dirty="0" smtClean="0"/>
              <a:t>.</a:t>
            </a:r>
            <a:r>
              <a:rPr lang="it-IT" i="1" dirty="0" smtClean="0"/>
              <a:t>, Martini A., Ciani F</a:t>
            </a:r>
            <a:r>
              <a:rPr lang="it-IT" i="1" dirty="0" smtClean="0"/>
              <a:t>.</a:t>
            </a:r>
            <a:r>
              <a:rPr lang="it-IT" i="1" dirty="0" smtClean="0"/>
              <a:t>, </a:t>
            </a:r>
            <a:r>
              <a:rPr lang="it-IT" i="1" dirty="0" err="1" smtClean="0"/>
              <a:t>Galigani</a:t>
            </a:r>
            <a:r>
              <a:rPr lang="it-IT" i="1" dirty="0" smtClean="0"/>
              <a:t> I., 2011. </a:t>
            </a:r>
            <a:r>
              <a:rPr lang="it-IT" dirty="0" smtClean="0"/>
              <a:t>Recupero e ottimizzazione del metodo tradizionale di produzione del formaggio pecorino con latte di Pecora dell’</a:t>
            </a:r>
            <a:r>
              <a:rPr lang="it-IT" dirty="0" err="1" smtClean="0"/>
              <a:t>Amiata</a:t>
            </a:r>
            <a:r>
              <a:rPr lang="it-IT" dirty="0" smtClean="0"/>
              <a:t> e delle Crete </a:t>
            </a:r>
            <a:r>
              <a:rPr lang="it-IT" dirty="0" smtClean="0"/>
              <a:t>senesi. </a:t>
            </a:r>
            <a:r>
              <a:rPr lang="it-IT" dirty="0" smtClean="0"/>
              <a:t>Coltivare Insieme – n. 10 Inverno, 2011. Pp. </a:t>
            </a:r>
            <a:r>
              <a:rPr lang="it-IT" dirty="0" smtClean="0"/>
              <a:t>16-19. </a:t>
            </a:r>
            <a:r>
              <a:rPr lang="it-IT" dirty="0" err="1" smtClean="0"/>
              <a:t>Tabet</a:t>
            </a:r>
            <a:r>
              <a:rPr lang="it-IT" dirty="0" smtClean="0"/>
              <a:t> </a:t>
            </a:r>
            <a:r>
              <a:rPr lang="it-IT" dirty="0" smtClean="0"/>
              <a:t>D., 1936 . Le condizioni dell'economia rurale nell'Appennino toscano. III. Reale Accademia dei Georgofili. Tipografia Mariano Ricci, Firenze.</a:t>
            </a:r>
            <a:r>
              <a:rPr lang="it-IT" dirty="0" smtClean="0"/>
              <a:t> </a:t>
            </a:r>
            <a:endParaRPr lang="it-IT" dirty="0" smtClean="0"/>
          </a:p>
          <a:p>
            <a:pPr lvl="0"/>
            <a:endParaRPr lang="it-IT" dirty="0" smtClean="0"/>
          </a:p>
          <a:p>
            <a:endParaRPr lang="it-IT" b="1" dirty="0" smtClean="0"/>
          </a:p>
          <a:p>
            <a:pPr algn="just"/>
            <a:endParaRPr lang="it-IT" dirty="0"/>
          </a:p>
        </p:txBody>
      </p:sp>
      <p:sp>
        <p:nvSpPr>
          <p:cNvPr id="15370" name="Rectangle 412"/>
          <p:cNvSpPr>
            <a:spLocks noChangeArrowheads="1"/>
          </p:cNvSpPr>
          <p:nvPr/>
        </p:nvSpPr>
        <p:spPr bwMode="auto">
          <a:xfrm>
            <a:off x="1309688" y="20129500"/>
            <a:ext cx="26670000" cy="0"/>
          </a:xfrm>
          <a:prstGeom prst="rect">
            <a:avLst/>
          </a:prstGeom>
          <a:noFill/>
          <a:ln w="9525">
            <a:noFill/>
            <a:miter lim="800000"/>
            <a:headEnd/>
            <a:tailEnd/>
          </a:ln>
        </p:spPr>
        <p:txBody>
          <a:bodyPr wrap="none" anchor="ctr">
            <a:spAutoFit/>
          </a:bodyPr>
          <a:lstStyle/>
          <a:p>
            <a:endParaRPr lang="it-IT"/>
          </a:p>
        </p:txBody>
      </p:sp>
      <p:pic>
        <p:nvPicPr>
          <p:cNvPr id="15372" name="Picture 427" descr="marittimo-maritime"/>
          <p:cNvPicPr>
            <a:picLocks noChangeAspect="1" noChangeArrowheads="1"/>
          </p:cNvPicPr>
          <p:nvPr/>
        </p:nvPicPr>
        <p:blipFill>
          <a:blip r:embed="rId3"/>
          <a:srcRect/>
          <a:stretch>
            <a:fillRect/>
          </a:stretch>
        </p:blipFill>
        <p:spPr bwMode="auto">
          <a:xfrm>
            <a:off x="10814050" y="544513"/>
            <a:ext cx="3333750" cy="1800225"/>
          </a:xfrm>
          <a:prstGeom prst="rect">
            <a:avLst/>
          </a:prstGeom>
          <a:noFill/>
          <a:ln w="9525">
            <a:solidFill>
              <a:srgbClr val="000066"/>
            </a:solidFill>
            <a:miter lim="800000"/>
            <a:headEnd/>
            <a:tailEnd/>
          </a:ln>
        </p:spPr>
      </p:pic>
      <p:pic>
        <p:nvPicPr>
          <p:cNvPr id="15373" name="Picture 428" descr="Stemma_unifi"/>
          <p:cNvPicPr>
            <a:picLocks noChangeAspect="1" noChangeArrowheads="1"/>
          </p:cNvPicPr>
          <p:nvPr/>
        </p:nvPicPr>
        <p:blipFill>
          <a:blip r:embed="rId4"/>
          <a:srcRect/>
          <a:stretch>
            <a:fillRect/>
          </a:stretch>
        </p:blipFill>
        <p:spPr bwMode="auto">
          <a:xfrm>
            <a:off x="21472525" y="831850"/>
            <a:ext cx="2425700" cy="2344738"/>
          </a:xfrm>
          <a:prstGeom prst="rect">
            <a:avLst/>
          </a:prstGeom>
          <a:noFill/>
          <a:ln w="9525">
            <a:solidFill>
              <a:srgbClr val="003300"/>
            </a:solidFill>
            <a:miter lim="800000"/>
            <a:headEnd/>
            <a:tailEnd/>
          </a:ln>
        </p:spPr>
      </p:pic>
      <p:sp>
        <p:nvSpPr>
          <p:cNvPr id="15375" name="Rectangle 430"/>
          <p:cNvSpPr>
            <a:spLocks noChangeArrowheads="1"/>
          </p:cNvSpPr>
          <p:nvPr/>
        </p:nvSpPr>
        <p:spPr bwMode="auto">
          <a:xfrm>
            <a:off x="9158288" y="2560638"/>
            <a:ext cx="6954837" cy="1552575"/>
          </a:xfrm>
          <a:prstGeom prst="rect">
            <a:avLst/>
          </a:prstGeom>
          <a:noFill/>
          <a:ln w="9525">
            <a:noFill/>
            <a:miter lim="800000"/>
            <a:headEnd/>
            <a:tailEnd/>
          </a:ln>
        </p:spPr>
        <p:txBody>
          <a:bodyPr>
            <a:spAutoFit/>
          </a:bodyPr>
          <a:lstStyle/>
          <a:p>
            <a:pPr algn="ctr"/>
            <a:r>
              <a:rPr lang="it-IT" b="1"/>
              <a:t>VAGAL </a:t>
            </a:r>
          </a:p>
          <a:p>
            <a:pPr algn="ctr"/>
            <a:r>
              <a:rPr lang="it-IT" b="1"/>
              <a:t>Programma di Cooperazione Transfrontaliera</a:t>
            </a:r>
          </a:p>
          <a:p>
            <a:pPr algn="ctr"/>
            <a:r>
              <a:rPr lang="it-IT" b="1"/>
              <a:t>Italia/Francia “Marittimo”</a:t>
            </a:r>
          </a:p>
          <a:p>
            <a:pPr algn="ctr"/>
            <a:r>
              <a:rPr lang="it-IT" b="1"/>
              <a:t>2007-2013</a:t>
            </a:r>
          </a:p>
        </p:txBody>
      </p:sp>
      <p:sp>
        <p:nvSpPr>
          <p:cNvPr id="15376" name="Rectangle 431"/>
          <p:cNvSpPr>
            <a:spLocks noChangeArrowheads="1"/>
          </p:cNvSpPr>
          <p:nvPr/>
        </p:nvSpPr>
        <p:spPr bwMode="auto">
          <a:xfrm>
            <a:off x="18821400" y="3657600"/>
            <a:ext cx="6911975" cy="1552575"/>
          </a:xfrm>
          <a:prstGeom prst="rect">
            <a:avLst/>
          </a:prstGeom>
          <a:noFill/>
          <a:ln w="9525">
            <a:noFill/>
            <a:miter lim="800000"/>
            <a:headEnd/>
            <a:tailEnd/>
          </a:ln>
        </p:spPr>
        <p:txBody>
          <a:bodyPr>
            <a:spAutoFit/>
          </a:bodyPr>
          <a:lstStyle/>
          <a:p>
            <a:pPr algn="ctr"/>
            <a:r>
              <a:rPr lang="it-IT" b="1"/>
              <a:t>Università degli Studi di Firenze</a:t>
            </a:r>
          </a:p>
          <a:p>
            <a:pPr algn="ctr"/>
            <a:r>
              <a:rPr lang="it-IT" b="1" i="1"/>
              <a:t>Dipartimento di Scienze delle Produzioni Agro-alimentari e dell’Ambiente (DiSPAA</a:t>
            </a:r>
            <a:r>
              <a:rPr lang="it-IT" b="1"/>
              <a:t>)</a:t>
            </a:r>
            <a:r>
              <a:rPr lang="it-IT"/>
              <a:t> </a:t>
            </a:r>
            <a:endParaRPr lang="it-IT" b="1"/>
          </a:p>
          <a:p>
            <a:pPr algn="ctr"/>
            <a:endParaRPr lang="it-IT" b="1"/>
          </a:p>
        </p:txBody>
      </p:sp>
      <p:sp>
        <p:nvSpPr>
          <p:cNvPr id="15379" name="Rettangolo 31"/>
          <p:cNvSpPr>
            <a:spLocks noChangeArrowheads="1"/>
          </p:cNvSpPr>
          <p:nvPr/>
        </p:nvSpPr>
        <p:spPr bwMode="auto">
          <a:xfrm>
            <a:off x="13406438" y="15835290"/>
            <a:ext cx="11501518" cy="12834283"/>
          </a:xfrm>
          <a:prstGeom prst="rect">
            <a:avLst/>
          </a:prstGeom>
          <a:noFill/>
          <a:ln w="9525">
            <a:noFill/>
            <a:miter lim="800000"/>
            <a:headEnd/>
            <a:tailEnd/>
          </a:ln>
        </p:spPr>
        <p:txBody>
          <a:bodyPr wrap="square">
            <a:spAutoFit/>
          </a:bodyPr>
          <a:lstStyle/>
          <a:p>
            <a:pPr algn="just"/>
            <a:r>
              <a:rPr lang="it-IT" sz="3200" dirty="0" smtClean="0"/>
              <a:t>Successive introduzioni di pecore </a:t>
            </a:r>
            <a:r>
              <a:rPr lang="it-IT" sz="3200" dirty="0" err="1" smtClean="0"/>
              <a:t>merinizzate</a:t>
            </a:r>
            <a:r>
              <a:rPr lang="it-IT" sz="3200" dirty="0" smtClean="0"/>
              <a:t> provenienti dai greggi maremmani, influenzati dalla razza  Maremmana Spagnola Bastarda, avevano finito per separare questa popolazione ovina in due ecotipi, tanto che negli anni ’30 del secolo scorso si riconosceva una pecora delle Crete senesi (o semplicemente pecora Senese) e una pecora dell’</a:t>
            </a:r>
            <a:r>
              <a:rPr lang="it-IT" sz="3200" dirty="0" err="1" smtClean="0"/>
              <a:t>Amiata</a:t>
            </a:r>
            <a:r>
              <a:rPr lang="it-IT" sz="3200" dirty="0" smtClean="0"/>
              <a:t> (</a:t>
            </a:r>
            <a:r>
              <a:rPr lang="it-IT" sz="3200" dirty="0" err="1" smtClean="0"/>
              <a:t>Tabet</a:t>
            </a:r>
            <a:r>
              <a:rPr lang="it-IT" sz="3200" dirty="0" smtClean="0"/>
              <a:t>, 1936). Il primo ecotipo, nel senese e sul versante settentrionale del monte </a:t>
            </a:r>
            <a:r>
              <a:rPr lang="it-IT" sz="3200" dirty="0" err="1" smtClean="0"/>
              <a:t>Amiata</a:t>
            </a:r>
            <a:r>
              <a:rPr lang="it-IT" sz="3200" dirty="0" smtClean="0"/>
              <a:t>, di taglia maggiore ma meno produttivo sia di latte che di lana, era il diretto discendente della pecora nostrale;  il secondo,  caratteristico del Monte </a:t>
            </a:r>
            <a:r>
              <a:rPr lang="it-IT" sz="3200" dirty="0" err="1" smtClean="0"/>
              <a:t>Amiata</a:t>
            </a:r>
            <a:r>
              <a:rPr lang="it-IT" sz="3200" dirty="0" smtClean="0"/>
              <a:t> e in particolare del Monte Labbro, di taglia ridotta, fortemente </a:t>
            </a:r>
            <a:r>
              <a:rPr lang="it-IT" sz="3200" dirty="0" err="1" smtClean="0"/>
              <a:t>merinizzato</a:t>
            </a:r>
            <a:r>
              <a:rPr lang="it-IT" sz="3200" dirty="0" smtClean="0"/>
              <a:t>, aveva buone  produzioni per tutte e tre le attitudini produttive. </a:t>
            </a:r>
          </a:p>
          <a:p>
            <a:pPr algn="just"/>
            <a:r>
              <a:rPr lang="it-IT" sz="3200" dirty="0" smtClean="0"/>
              <a:t>Intorno alla metà del secolo scorso ripetuti scambi genetici tra l’ecotipo </a:t>
            </a:r>
            <a:r>
              <a:rPr lang="it-IT" sz="3200" dirty="0" err="1" smtClean="0"/>
              <a:t>amiatino</a:t>
            </a:r>
            <a:r>
              <a:rPr lang="it-IT" sz="3200" dirty="0" smtClean="0"/>
              <a:t> e quello senese avevano  finito per ricostituire, dopo circa un secolo di separazione, una popolazione relativamente omogenea, considerata una varietà della popolazione  Appenninica (Federconsorzi 1961), e chiamata pecora delle Crete Senesi e dell’</a:t>
            </a:r>
            <a:r>
              <a:rPr lang="it-IT" sz="3200" dirty="0" err="1" smtClean="0"/>
              <a:t>Amiata</a:t>
            </a:r>
            <a:r>
              <a:rPr lang="it-IT" sz="3200" dirty="0" smtClean="0"/>
              <a:t>, che in quel periodo rappresentava sicuramente il tipo genetico indigeno dominante nella zona in allevamento stanziale; questa popolazione era infatti nettamente separata dalla  pecora Maremmana (o Spagnola Bastarda) della maremma grossetana, transumante, che pure negli anni precedenti aveva influenzato geneticamente la pecora </a:t>
            </a:r>
            <a:r>
              <a:rPr lang="it-IT" sz="3200" dirty="0" err="1" smtClean="0"/>
              <a:t>amiatina</a:t>
            </a:r>
            <a:r>
              <a:rPr lang="it-IT" sz="3200" dirty="0" smtClean="0"/>
              <a:t> (Ciani, 2002).</a:t>
            </a:r>
            <a:endParaRPr lang="it-IT" sz="3200" dirty="0" smtClean="0"/>
          </a:p>
        </p:txBody>
      </p:sp>
      <p:pic>
        <p:nvPicPr>
          <p:cNvPr id="1026" name="Picture 2"/>
          <p:cNvPicPr>
            <a:picLocks noChangeAspect="1" noChangeArrowheads="1"/>
          </p:cNvPicPr>
          <p:nvPr/>
        </p:nvPicPr>
        <p:blipFill>
          <a:blip r:embed="rId5"/>
          <a:srcRect/>
          <a:stretch>
            <a:fillRect/>
          </a:stretch>
        </p:blipFill>
        <p:spPr bwMode="auto">
          <a:xfrm>
            <a:off x="2404986" y="22621900"/>
            <a:ext cx="7500990" cy="11331282"/>
          </a:xfrm>
          <a:prstGeom prst="rect">
            <a:avLst/>
          </a:prstGeom>
          <a:noFill/>
          <a:ln w="9525">
            <a:noFill/>
            <a:miter lim="800000"/>
            <a:headEnd/>
            <a:tailEnd/>
          </a:ln>
          <a:effectLst/>
        </p:spPr>
      </p:pic>
      <p:pic>
        <p:nvPicPr>
          <p:cNvPr id="1030" name="Picture 6"/>
          <p:cNvPicPr>
            <a:picLocks noChangeAspect="1" noChangeArrowheads="1"/>
          </p:cNvPicPr>
          <p:nvPr/>
        </p:nvPicPr>
        <p:blipFill>
          <a:blip r:embed="rId6"/>
          <a:srcRect/>
          <a:stretch>
            <a:fillRect/>
          </a:stretch>
        </p:blipFill>
        <p:spPr bwMode="auto">
          <a:xfrm>
            <a:off x="6476952" y="7977110"/>
            <a:ext cx="12930278" cy="6939795"/>
          </a:xfrm>
          <a:prstGeom prst="rect">
            <a:avLst/>
          </a:prstGeom>
          <a:noFill/>
          <a:ln w="9525">
            <a:noFill/>
            <a:miter lim="800000"/>
            <a:headEnd/>
            <a:tailEnd/>
          </a:ln>
          <a:effectLst/>
        </p:spPr>
      </p:pic>
      <p:pic>
        <p:nvPicPr>
          <p:cNvPr id="1032" name="Picture 8" descr="See full size image"/>
          <p:cNvPicPr>
            <a:picLocks noChangeAspect="1" noChangeArrowheads="1"/>
          </p:cNvPicPr>
          <p:nvPr/>
        </p:nvPicPr>
        <p:blipFill>
          <a:blip r:embed="rId7"/>
          <a:srcRect/>
          <a:stretch>
            <a:fillRect/>
          </a:stretch>
        </p:blipFill>
        <p:spPr bwMode="auto">
          <a:xfrm>
            <a:off x="1404854" y="976186"/>
            <a:ext cx="2714644" cy="399212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1616</TotalTime>
  <Words>508</Words>
  <Application>Microsoft PowerPoint</Application>
  <PresentationFormat>Personalizzato</PresentationFormat>
  <Paragraphs>15</Paragraphs>
  <Slides>1</Slides>
  <Notes>1</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Struttura predefinita</vt:lpstr>
      <vt:lpstr>Diapositiva 1</vt:lpstr>
    </vt:vector>
  </TitlesOfParts>
  <Company>USF DIP SCIENZE ZOOTECNICHE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USF DIP SCIENZE ZOOTECNICHE</dc:creator>
  <cp:lastModifiedBy>utente</cp:lastModifiedBy>
  <cp:revision>98</cp:revision>
  <dcterms:created xsi:type="dcterms:W3CDTF">2003-05-30T11:59:02Z</dcterms:created>
  <dcterms:modified xsi:type="dcterms:W3CDTF">2012-05-30T09:41:48Z</dcterms:modified>
</cp:coreProperties>
</file>